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73" r:id="rId4"/>
    <p:sldId id="258" r:id="rId5"/>
    <p:sldId id="259" r:id="rId6"/>
    <p:sldId id="260" r:id="rId7"/>
    <p:sldId id="262" r:id="rId8"/>
    <p:sldId id="263" r:id="rId9"/>
    <p:sldId id="261" r:id="rId10"/>
    <p:sldId id="264" r:id="rId11"/>
    <p:sldId id="265" r:id="rId12"/>
    <p:sldId id="267" r:id="rId13"/>
    <p:sldId id="268" r:id="rId14"/>
    <p:sldId id="266" r:id="rId15"/>
    <p:sldId id="270" r:id="rId16"/>
    <p:sldId id="271" r:id="rId17"/>
    <p:sldId id="269" r:id="rId18"/>
    <p:sldId id="272" r:id="rId19"/>
    <p:sldId id="277" r:id="rId20"/>
    <p:sldId id="274" r:id="rId21"/>
    <p:sldId id="275" r:id="rId22"/>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9" name="副標題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標題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zh-TW" altLang="en-US" smtClean="0"/>
              <a:t>按一下以編輯母片標題樣式</a:t>
            </a:r>
            <a:endParaRPr kumimoji="0" lang="en-US"/>
          </a:p>
        </p:txBody>
      </p:sp>
      <p:cxnSp>
        <p:nvCxnSpPr>
          <p:cNvPr id="8" name="直線接點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橢圓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日期版面配置區 14"/>
          <p:cNvSpPr>
            <a:spLocks noGrp="1"/>
          </p:cNvSpPr>
          <p:nvPr>
            <p:ph type="dt" sz="half" idx="10"/>
          </p:nvPr>
        </p:nvSpPr>
        <p:spPr/>
        <p:txBody>
          <a:bodyPr/>
          <a:lstStyle/>
          <a:p>
            <a:fld id="{55D111B2-BC81-4072-8D92-EE07A120826F}" type="datetimeFigureOut">
              <a:rPr lang="zh-TW" altLang="en-US" smtClean="0"/>
              <a:pPr/>
              <a:t>2015/9/29</a:t>
            </a:fld>
            <a:endParaRPr lang="zh-TW" altLang="en-US"/>
          </a:p>
        </p:txBody>
      </p:sp>
      <p:sp>
        <p:nvSpPr>
          <p:cNvPr id="16" name="投影片編號版面配置區 15"/>
          <p:cNvSpPr>
            <a:spLocks noGrp="1"/>
          </p:cNvSpPr>
          <p:nvPr>
            <p:ph type="sldNum" sz="quarter" idx="11"/>
          </p:nvPr>
        </p:nvSpPr>
        <p:spPr/>
        <p:txBody>
          <a:bodyPr/>
          <a:lstStyle/>
          <a:p>
            <a:fld id="{BE492A11-6DEF-47A0-803D-088517C59C2B}" type="slidenum">
              <a:rPr lang="zh-TW" altLang="en-US" smtClean="0"/>
              <a:pPr/>
              <a:t>‹#›</a:t>
            </a:fld>
            <a:endParaRPr lang="zh-TW" altLang="en-US"/>
          </a:p>
        </p:txBody>
      </p:sp>
      <p:sp>
        <p:nvSpPr>
          <p:cNvPr id="17" name="頁尾版面配置區 16"/>
          <p:cNvSpPr>
            <a:spLocks noGrp="1"/>
          </p:cNvSpPr>
          <p:nvPr>
            <p:ph type="ftr" sz="quarter" idx="12"/>
          </p:nvPr>
        </p:nvSpPr>
        <p:spPr/>
        <p:txBody>
          <a:bodyPr/>
          <a:lstStyle/>
          <a:p>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55D111B2-BC81-4072-8D92-EE07A120826F}" type="datetimeFigureOut">
              <a:rPr lang="zh-TW" altLang="en-US" smtClean="0"/>
              <a:pPr/>
              <a:t>2015/9/29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E492A11-6DEF-47A0-803D-088517C59C2B}"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55D111B2-BC81-4072-8D92-EE07A120826F}" type="datetimeFigureOut">
              <a:rPr lang="zh-TW" altLang="en-US" smtClean="0"/>
              <a:pPr/>
              <a:t>2015/9/29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E492A11-6DEF-47A0-803D-088517C59C2B}"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9" name="內容版面配置區 8"/>
          <p:cNvSpPr>
            <a:spLocks noGrp="1"/>
          </p:cNvSpPr>
          <p:nvPr>
            <p:ph idx="1"/>
          </p:nvPr>
        </p:nvSpPr>
        <p:spPr>
          <a:xfrm>
            <a:off x="457200" y="1524000"/>
            <a:ext cx="8229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4" name="日期版面配置區 13"/>
          <p:cNvSpPr>
            <a:spLocks noGrp="1"/>
          </p:cNvSpPr>
          <p:nvPr>
            <p:ph type="dt" sz="half" idx="14"/>
          </p:nvPr>
        </p:nvSpPr>
        <p:spPr/>
        <p:txBody>
          <a:bodyPr/>
          <a:lstStyle/>
          <a:p>
            <a:fld id="{55D111B2-BC81-4072-8D92-EE07A120826F}" type="datetimeFigureOut">
              <a:rPr lang="zh-TW" altLang="en-US" smtClean="0"/>
              <a:pPr/>
              <a:t>2015/9/29</a:t>
            </a:fld>
            <a:endParaRPr lang="zh-TW" altLang="en-US"/>
          </a:p>
        </p:txBody>
      </p:sp>
      <p:sp>
        <p:nvSpPr>
          <p:cNvPr id="15" name="投影片編號版面配置區 14"/>
          <p:cNvSpPr>
            <a:spLocks noGrp="1"/>
          </p:cNvSpPr>
          <p:nvPr>
            <p:ph type="sldNum" sz="quarter" idx="15"/>
          </p:nvPr>
        </p:nvSpPr>
        <p:spPr/>
        <p:txBody>
          <a:bodyPr/>
          <a:lstStyle>
            <a:lvl1pPr algn="ctr">
              <a:defRPr/>
            </a:lvl1pPr>
          </a:lstStyle>
          <a:p>
            <a:fld id="{BE492A11-6DEF-47A0-803D-088517C59C2B}" type="slidenum">
              <a:rPr lang="zh-TW" altLang="en-US" smtClean="0"/>
              <a:pPr/>
              <a:t>‹#›</a:t>
            </a:fld>
            <a:endParaRPr lang="zh-TW" altLang="en-US"/>
          </a:p>
        </p:txBody>
      </p:sp>
      <p:sp>
        <p:nvSpPr>
          <p:cNvPr id="16" name="頁尾版面配置區 15"/>
          <p:cNvSpPr>
            <a:spLocks noGrp="1"/>
          </p:cNvSpPr>
          <p:nvPr>
            <p:ph type="ftr" sz="quarter" idx="16"/>
          </p:nvPr>
        </p:nvSpPr>
        <p:spPr/>
        <p:txBody>
          <a:bodyPr/>
          <a:lstStyle/>
          <a:p>
            <a:endParaRPr lang="zh-TW" altLang="en-US"/>
          </a:p>
        </p:txBody>
      </p:sp>
      <p:sp>
        <p:nvSpPr>
          <p:cNvPr id="17" name="標題 16"/>
          <p:cNvSpPr>
            <a:spLocks noGrp="1"/>
          </p:cNvSpPr>
          <p:nvPr>
            <p:ph type="title"/>
          </p:nvPr>
        </p:nvSpPr>
        <p:spPr/>
        <p:txBody>
          <a:bodyPr rtlCol="0" anchor="b" anchorCtr="0"/>
          <a:lstStyle/>
          <a:p>
            <a:r>
              <a:rPr kumimoji="0" lang="zh-TW" altLang="en-US" smtClean="0"/>
              <a:t>按一下以編輯母片標題樣式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4" name="日期版面配置區 3"/>
          <p:cNvSpPr>
            <a:spLocks noGrp="1"/>
          </p:cNvSpPr>
          <p:nvPr>
            <p:ph type="dt" sz="half" idx="10"/>
          </p:nvPr>
        </p:nvSpPr>
        <p:spPr/>
        <p:txBody>
          <a:bodyPr/>
          <a:lstStyle/>
          <a:p>
            <a:fld id="{55D111B2-BC81-4072-8D92-EE07A120826F}" type="datetimeFigureOut">
              <a:rPr lang="zh-TW" altLang="en-US" smtClean="0"/>
              <a:pPr/>
              <a:t>2015/9/29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E492A11-6DEF-47A0-803D-088517C59C2B}" type="slidenum">
              <a:rPr lang="zh-TW" altLang="en-US" smtClean="0"/>
              <a:pPr/>
              <a:t>‹#›</a:t>
            </a:fld>
            <a:endParaRPr lang="zh-TW" altLang="en-US"/>
          </a:p>
        </p:txBody>
      </p:sp>
      <p:sp>
        <p:nvSpPr>
          <p:cNvPr id="2" name="標題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cxnSp>
        <p:nvCxnSpPr>
          <p:cNvPr id="7" name="直線接點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5" name="日期版面配置區 4"/>
          <p:cNvSpPr>
            <a:spLocks noGrp="1"/>
          </p:cNvSpPr>
          <p:nvPr>
            <p:ph type="dt" sz="half" idx="10"/>
          </p:nvPr>
        </p:nvSpPr>
        <p:spPr/>
        <p:txBody>
          <a:bodyPr/>
          <a:lstStyle/>
          <a:p>
            <a:fld id="{55D111B2-BC81-4072-8D92-EE07A120826F}" type="datetimeFigureOut">
              <a:rPr lang="zh-TW" altLang="en-US" smtClean="0"/>
              <a:pPr/>
              <a:t>2015/9/29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E492A11-6DEF-47A0-803D-088517C59C2B}" type="slidenum">
              <a:rPr lang="zh-TW" altLang="en-US" smtClean="0"/>
              <a:pPr/>
              <a:t>‹#›</a:t>
            </a:fld>
            <a:endParaRPr lang="zh-TW" altLang="en-US"/>
          </a:p>
        </p:txBody>
      </p:sp>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11" name="內容版面配置區 10"/>
          <p:cNvSpPr>
            <a:spLocks noGrp="1"/>
          </p:cNvSpPr>
          <p:nvPr>
            <p:ph sz="half" idx="1"/>
          </p:nvPr>
        </p:nvSpPr>
        <p:spPr>
          <a:xfrm>
            <a:off x="457200" y="1524000"/>
            <a:ext cx="4059936"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2"/>
          </p:nvPr>
        </p:nvSpPr>
        <p:spPr>
          <a:xfrm>
            <a:off x="4648200" y="1524000"/>
            <a:ext cx="4059936"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9" name="投影片編號版面配置區 8"/>
          <p:cNvSpPr>
            <a:spLocks noGrp="1"/>
          </p:cNvSpPr>
          <p:nvPr>
            <p:ph type="sldNum" sz="quarter" idx="12"/>
          </p:nvPr>
        </p:nvSpPr>
        <p:spPr/>
        <p:txBody>
          <a:bodyPr/>
          <a:lstStyle/>
          <a:p>
            <a:fld id="{BE492A11-6DEF-47A0-803D-088517C59C2B}" type="slidenum">
              <a:rPr lang="zh-TW" altLang="en-US" smtClean="0"/>
              <a:pPr/>
              <a:t>‹#›</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7" name="日期版面配置區 6"/>
          <p:cNvSpPr>
            <a:spLocks noGrp="1"/>
          </p:cNvSpPr>
          <p:nvPr>
            <p:ph type="dt" sz="half" idx="10"/>
          </p:nvPr>
        </p:nvSpPr>
        <p:spPr/>
        <p:txBody>
          <a:bodyPr/>
          <a:lstStyle/>
          <a:p>
            <a:fld id="{55D111B2-BC81-4072-8D92-EE07A120826F}" type="datetimeFigureOut">
              <a:rPr lang="zh-TW" altLang="en-US" smtClean="0"/>
              <a:pPr/>
              <a:t>2015/9/29</a:t>
            </a:fld>
            <a:endParaRPr lang="zh-TW" altLang="en-US"/>
          </a:p>
        </p:txBody>
      </p:sp>
      <p:sp>
        <p:nvSpPr>
          <p:cNvPr id="3" name="文字版面配置區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32" name="內容版面配置區 31"/>
          <p:cNvSpPr>
            <a:spLocks noGrp="1"/>
          </p:cNvSpPr>
          <p:nvPr>
            <p:ph sz="half" idx="2"/>
          </p:nvPr>
        </p:nvSpPr>
        <p:spPr>
          <a:xfrm>
            <a:off x="457200" y="2201896"/>
            <a:ext cx="4038600" cy="391363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34" name="內容版面配置區 33"/>
          <p:cNvSpPr>
            <a:spLocks noGrp="1"/>
          </p:cNvSpPr>
          <p:nvPr>
            <p:ph sz="quarter" idx="4"/>
          </p:nvPr>
        </p:nvSpPr>
        <p:spPr>
          <a:xfrm>
            <a:off x="4649788" y="2201896"/>
            <a:ext cx="4038600" cy="391363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 name="標題 1"/>
          <p:cNvSpPr>
            <a:spLocks noGrp="1"/>
          </p:cNvSpPr>
          <p:nvPr>
            <p:ph type="title"/>
          </p:nvPr>
        </p:nvSpPr>
        <p:spPr>
          <a:xfrm>
            <a:off x="457200" y="155448"/>
            <a:ext cx="8229600" cy="1143000"/>
          </a:xfrm>
        </p:spPr>
        <p:txBody>
          <a:bodyPr anchor="b" anchorCtr="0"/>
          <a:lstStyle>
            <a:lvl1pPr>
              <a:defRPr/>
            </a:lvl1pPr>
          </a:lstStyle>
          <a:p>
            <a:r>
              <a:rPr kumimoji="0" lang="zh-TW" altLang="en-US" smtClean="0"/>
              <a:t>按一下以編輯母片標題樣式</a:t>
            </a:r>
            <a:endParaRPr kumimoji="0" lang="en-US"/>
          </a:p>
        </p:txBody>
      </p:sp>
      <p:sp>
        <p:nvSpPr>
          <p:cNvPr id="12" name="文字版面配置區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cxnSp>
        <p:nvCxnSpPr>
          <p:cNvPr id="10" name="直線接點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直線接點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55D111B2-BC81-4072-8D92-EE07A120826F}" type="datetimeFigureOut">
              <a:rPr lang="zh-TW" altLang="en-US" smtClean="0"/>
              <a:pPr/>
              <a:t>2015/9/29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BE492A11-6DEF-47A0-803D-088517C59C2B}" type="slidenum">
              <a:rPr lang="zh-TW" altLang="en-US" smtClean="0"/>
              <a:pPr/>
              <a:t>‹#›</a:t>
            </a:fld>
            <a:endParaRPr lang="zh-TW" altLang="en-US"/>
          </a:p>
        </p:txBody>
      </p:sp>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5D111B2-BC81-4072-8D92-EE07A120826F}" type="datetimeFigureOut">
              <a:rPr lang="zh-TW" altLang="en-US" smtClean="0"/>
              <a:pPr/>
              <a:t>2015/9/29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BE492A11-6DEF-47A0-803D-088517C59C2B}"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9" name="內容版面配置區 28"/>
          <p:cNvSpPr>
            <a:spLocks noGrp="1"/>
          </p:cNvSpPr>
          <p:nvPr>
            <p:ph sz="quarter" idx="1"/>
          </p:nvPr>
        </p:nvSpPr>
        <p:spPr>
          <a:xfrm>
            <a:off x="457200" y="457200"/>
            <a:ext cx="6248400" cy="5715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3" name="文字版面配置區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31" name="標題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zh-TW" altLang="en-US" smtClean="0"/>
              <a:t>按一下以編輯母片標題樣式</a:t>
            </a:r>
            <a:endParaRPr kumimoji="0" lang="en-US"/>
          </a:p>
        </p:txBody>
      </p:sp>
      <p:sp>
        <p:nvSpPr>
          <p:cNvPr id="8" name="日期版面配置區 7"/>
          <p:cNvSpPr>
            <a:spLocks noGrp="1"/>
          </p:cNvSpPr>
          <p:nvPr>
            <p:ph type="dt" sz="half" idx="14"/>
          </p:nvPr>
        </p:nvSpPr>
        <p:spPr/>
        <p:txBody>
          <a:bodyPr/>
          <a:lstStyle/>
          <a:p>
            <a:fld id="{55D111B2-BC81-4072-8D92-EE07A120826F}" type="datetimeFigureOut">
              <a:rPr lang="zh-TW" altLang="en-US" smtClean="0"/>
              <a:pPr/>
              <a:t>2015/9/29</a:t>
            </a:fld>
            <a:endParaRPr lang="zh-TW" altLang="en-US"/>
          </a:p>
        </p:txBody>
      </p:sp>
      <p:sp>
        <p:nvSpPr>
          <p:cNvPr id="9" name="投影片編號版面配置區 8"/>
          <p:cNvSpPr>
            <a:spLocks noGrp="1"/>
          </p:cNvSpPr>
          <p:nvPr>
            <p:ph type="sldNum" sz="quarter" idx="15"/>
          </p:nvPr>
        </p:nvSpPr>
        <p:spPr/>
        <p:txBody>
          <a:bodyPr/>
          <a:lstStyle/>
          <a:p>
            <a:fld id="{BE492A11-6DEF-47A0-803D-088517C59C2B}" type="slidenum">
              <a:rPr lang="zh-TW" altLang="en-US" smtClean="0"/>
              <a:pPr/>
              <a:t>‹#›</a:t>
            </a:fld>
            <a:endParaRPr lang="zh-TW" altLang="en-US"/>
          </a:p>
        </p:txBody>
      </p:sp>
      <p:sp>
        <p:nvSpPr>
          <p:cNvPr id="10" name="頁尾版面配置區 9"/>
          <p:cNvSpPr>
            <a:spLocks noGrp="1"/>
          </p:cNvSpPr>
          <p:nvPr>
            <p:ph type="ftr" sz="quarter" idx="16"/>
          </p:nvPr>
        </p:nvSpPr>
        <p:spPr/>
        <p:txBody>
          <a:bodyPr/>
          <a:lstStyle/>
          <a:p>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zh-TW" altLang="en-US" smtClean="0"/>
              <a:t>按一下圖示以新增圖片</a:t>
            </a:r>
            <a:endParaRPr kumimoji="0" lang="en-US"/>
          </a:p>
        </p:txBody>
      </p:sp>
      <p:sp>
        <p:nvSpPr>
          <p:cNvPr id="4" name="文字版面配置區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8" name="日期版面配置區 7"/>
          <p:cNvSpPr>
            <a:spLocks noGrp="1"/>
          </p:cNvSpPr>
          <p:nvPr>
            <p:ph type="dt" sz="half" idx="10"/>
          </p:nvPr>
        </p:nvSpPr>
        <p:spPr/>
        <p:txBody>
          <a:bodyPr/>
          <a:lstStyle/>
          <a:p>
            <a:fld id="{55D111B2-BC81-4072-8D92-EE07A120826F}" type="datetimeFigureOut">
              <a:rPr lang="zh-TW" altLang="en-US" smtClean="0"/>
              <a:pPr/>
              <a:t>2015/9/29</a:t>
            </a:fld>
            <a:endParaRPr lang="zh-TW" altLang="en-US"/>
          </a:p>
        </p:txBody>
      </p:sp>
      <p:sp>
        <p:nvSpPr>
          <p:cNvPr id="9" name="投影片編號版面配置區 8"/>
          <p:cNvSpPr>
            <a:spLocks noGrp="1"/>
          </p:cNvSpPr>
          <p:nvPr>
            <p:ph type="sldNum" sz="quarter" idx="11"/>
          </p:nvPr>
        </p:nvSpPr>
        <p:spPr/>
        <p:txBody>
          <a:bodyPr/>
          <a:lstStyle/>
          <a:p>
            <a:fld id="{BE492A11-6DEF-47A0-803D-088517C59C2B}" type="slidenum">
              <a:rPr lang="zh-TW" altLang="en-US" smtClean="0"/>
              <a:pPr/>
              <a:t>‹#›</a:t>
            </a:fld>
            <a:endParaRPr lang="zh-TW" altLang="en-US"/>
          </a:p>
        </p:txBody>
      </p:sp>
      <p:sp>
        <p:nvSpPr>
          <p:cNvPr id="10" name="頁尾版面配置區 9"/>
          <p:cNvSpPr>
            <a:spLocks noGrp="1"/>
          </p:cNvSpPr>
          <p:nvPr>
            <p:ph type="ftr" sz="quarter" idx="12"/>
          </p:nvPr>
        </p:nvSpPr>
        <p:spPr/>
        <p:txBody>
          <a:bodyPr/>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文字版面配置區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4" name="日期版面配置區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5D111B2-BC81-4072-8D92-EE07A120826F}" type="datetimeFigureOut">
              <a:rPr lang="zh-TW" altLang="en-US" smtClean="0"/>
              <a:pPr/>
              <a:t>2015/9/29</a:t>
            </a:fld>
            <a:endParaRPr lang="zh-TW" altLang="en-US"/>
          </a:p>
        </p:txBody>
      </p:sp>
      <p:sp>
        <p:nvSpPr>
          <p:cNvPr id="10" name="頁尾版面配置區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zh-TW" altLang="en-US"/>
          </a:p>
        </p:txBody>
      </p:sp>
      <p:sp>
        <p:nvSpPr>
          <p:cNvPr id="22" name="投影片編號版面配置區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E492A11-6DEF-47A0-803D-088517C59C2B}" type="slidenum">
              <a:rPr lang="zh-TW" altLang="en-US" smtClean="0"/>
              <a:pPr/>
              <a:t>‹#›</a:t>
            </a:fld>
            <a:endParaRPr lang="zh-TW" altLang="en-US"/>
          </a:p>
        </p:txBody>
      </p:sp>
      <p:sp>
        <p:nvSpPr>
          <p:cNvPr id="5" name="標題版面配置區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zh-TW" altLang="en-US" smtClean="0"/>
              <a:t>按一下以編輯母片標題樣式</a:t>
            </a:r>
            <a:endParaRPr kumimoji="0"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p:txBody>
          <a:bodyPr>
            <a:noAutofit/>
          </a:bodyPr>
          <a:lstStyle/>
          <a:p>
            <a:pPr algn="l"/>
            <a:r>
              <a:rPr lang="zh-TW" altLang="en-US" sz="2000" dirty="0" smtClean="0"/>
              <a:t>作者</a:t>
            </a:r>
            <a:r>
              <a:rPr lang="en-US" altLang="zh-TW" sz="2000" dirty="0" smtClean="0"/>
              <a:t>: Jamie </a:t>
            </a:r>
            <a:r>
              <a:rPr lang="en-US" altLang="zh-TW" sz="2000" dirty="0" err="1" smtClean="0"/>
              <a:t>Lingwood</a:t>
            </a:r>
            <a:r>
              <a:rPr lang="en-US" altLang="zh-TW" sz="2000" dirty="0" smtClean="0"/>
              <a:t> , Mark Blades , Emily K. </a:t>
            </a:r>
            <a:r>
              <a:rPr lang="en-US" altLang="zh-TW" sz="2000" dirty="0" err="1" smtClean="0"/>
              <a:t>Farran</a:t>
            </a:r>
            <a:r>
              <a:rPr lang="en-US" altLang="zh-TW" sz="2000" dirty="0" smtClean="0"/>
              <a:t> , </a:t>
            </a:r>
            <a:r>
              <a:rPr lang="en-US" altLang="zh-TW" sz="2000" dirty="0" err="1" smtClean="0"/>
              <a:t>Yannick</a:t>
            </a:r>
            <a:r>
              <a:rPr lang="en-US" altLang="zh-TW" sz="2000" dirty="0" smtClean="0"/>
              <a:t> </a:t>
            </a:r>
            <a:r>
              <a:rPr lang="en-US" altLang="zh-TW" sz="2000" dirty="0" err="1" smtClean="0"/>
              <a:t>Courbois</a:t>
            </a:r>
            <a:r>
              <a:rPr lang="en-US" altLang="zh-TW" sz="2000" dirty="0" smtClean="0"/>
              <a:t> ,</a:t>
            </a:r>
          </a:p>
          <a:p>
            <a:pPr algn="l"/>
            <a:r>
              <a:rPr lang="en-US" altLang="zh-TW" sz="2000" dirty="0" smtClean="0"/>
              <a:t>Danielle Matthews</a:t>
            </a:r>
          </a:p>
          <a:p>
            <a:pPr algn="l"/>
            <a:r>
              <a:rPr lang="zh-TW" altLang="en-US" sz="2000" dirty="0" smtClean="0"/>
              <a:t>期刊</a:t>
            </a:r>
            <a:r>
              <a:rPr lang="en-US" altLang="zh-TW" sz="2000" dirty="0" smtClean="0"/>
              <a:t>: Journal of Environmental </a:t>
            </a:r>
            <a:r>
              <a:rPr lang="en-US" altLang="zh-TW" sz="2000" dirty="0" smtClean="0"/>
              <a:t>Psychology</a:t>
            </a:r>
          </a:p>
          <a:p>
            <a:pPr algn="l"/>
            <a:r>
              <a:rPr lang="zh-TW" altLang="en-US" sz="2000" dirty="0" smtClean="0"/>
              <a:t>報告</a:t>
            </a:r>
            <a:r>
              <a:rPr lang="zh-TW" altLang="en-US" sz="2000" dirty="0" smtClean="0"/>
              <a:t>者</a:t>
            </a:r>
            <a:r>
              <a:rPr lang="en-US" altLang="zh-TW" sz="2000" dirty="0" smtClean="0"/>
              <a:t>:</a:t>
            </a:r>
            <a:r>
              <a:rPr lang="zh-TW" altLang="en-US" sz="2000" dirty="0" smtClean="0"/>
              <a:t>金柏翰</a:t>
            </a:r>
            <a:endParaRPr lang="en-US" altLang="zh-TW" sz="2000" dirty="0" smtClean="0"/>
          </a:p>
        </p:txBody>
      </p:sp>
      <p:sp>
        <p:nvSpPr>
          <p:cNvPr id="2" name="標題 1"/>
          <p:cNvSpPr>
            <a:spLocks noGrp="1"/>
          </p:cNvSpPr>
          <p:nvPr>
            <p:ph type="ctrTitle"/>
          </p:nvPr>
        </p:nvSpPr>
        <p:spPr/>
        <p:txBody>
          <a:bodyPr>
            <a:normAutofit fontScale="90000"/>
          </a:bodyPr>
          <a:lstStyle/>
          <a:p>
            <a:r>
              <a:rPr lang="en-US" altLang="zh-TW" dirty="0" smtClean="0"/>
              <a:t>The development of wayfinding abilities in children: Learning routes</a:t>
            </a:r>
            <a:br>
              <a:rPr lang="en-US" altLang="zh-TW" dirty="0" smtClean="0"/>
            </a:br>
            <a:r>
              <a:rPr lang="en-US" altLang="zh-TW" dirty="0" smtClean="0"/>
              <a:t>with and without landmarks</a:t>
            </a:r>
            <a:endParaRPr lang="zh-TW"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pPr algn="ctr">
              <a:buNone/>
            </a:pPr>
            <a:r>
              <a:rPr lang="zh-TW" altLang="en-US" dirty="0" smtClean="0">
                <a:latin typeface="Times New Roman" pitchFamily="18" charset="0"/>
                <a:cs typeface="Times New Roman" pitchFamily="18" charset="0"/>
              </a:rPr>
              <a:t>有地標、迷宮設計 </a:t>
            </a:r>
            <a:r>
              <a:rPr lang="en-US" altLang="zh-TW" dirty="0" smtClean="0">
                <a:latin typeface="Times New Roman" pitchFamily="18" charset="0"/>
                <a:cs typeface="Times New Roman" pitchFamily="18" charset="0"/>
              </a:rPr>
              <a:t>maze3</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maze4</a:t>
            </a:r>
          </a:p>
          <a:p>
            <a:endParaRPr lang="zh-TW" altLang="en-US" dirty="0"/>
          </a:p>
        </p:txBody>
      </p:sp>
      <p:sp>
        <p:nvSpPr>
          <p:cNvPr id="3" name="標題 2"/>
          <p:cNvSpPr>
            <a:spLocks noGrp="1"/>
          </p:cNvSpPr>
          <p:nvPr>
            <p:ph type="title"/>
          </p:nvPr>
        </p:nvSpPr>
        <p:spPr/>
        <p:txBody>
          <a:bodyPr/>
          <a:lstStyle/>
          <a:p>
            <a:pPr algn="ctr"/>
            <a:r>
              <a:rPr lang="en-US" altLang="zh-TW" dirty="0" smtClean="0"/>
              <a:t>Method</a:t>
            </a:r>
            <a:endParaRPr lang="zh-TW" altLang="en-US" dirty="0"/>
          </a:p>
        </p:txBody>
      </p:sp>
      <p:pic>
        <p:nvPicPr>
          <p:cNvPr id="4" name="圖片 3" descr="未命名.png"/>
          <p:cNvPicPr>
            <a:picLocks noChangeAspect="1"/>
          </p:cNvPicPr>
          <p:nvPr/>
        </p:nvPicPr>
        <p:blipFill>
          <a:blip r:embed="rId2" cstate="print"/>
          <a:stretch>
            <a:fillRect/>
          </a:stretch>
        </p:blipFill>
        <p:spPr>
          <a:xfrm>
            <a:off x="2843808" y="2492896"/>
            <a:ext cx="3724795" cy="3496163"/>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dirty="0" smtClean="0">
                <a:latin typeface="Times New Roman" pitchFamily="18" charset="0"/>
                <a:cs typeface="Times New Roman" pitchFamily="18" charset="0"/>
              </a:rPr>
              <a:t>(1)</a:t>
            </a:r>
            <a:r>
              <a:rPr lang="zh-TW" altLang="en-US" dirty="0" smtClean="0">
                <a:latin typeface="Times New Roman" pitchFamily="18" charset="0"/>
                <a:cs typeface="Times New Roman" pitchFamily="18" charset="0"/>
              </a:rPr>
              <a:t> 路徑學習</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受測者看實驗者示範如何走到終點。</a:t>
            </a:r>
            <a:endParaRPr lang="en-US" altLang="zh-TW" dirty="0" smtClean="0">
              <a:latin typeface="Times New Roman" pitchFamily="18" charset="0"/>
              <a:cs typeface="Times New Roman" pitchFamily="18" charset="0"/>
            </a:endParaRPr>
          </a:p>
          <a:p>
            <a:endParaRPr lang="en-US" altLang="zh-TW" dirty="0" smtClean="0">
              <a:latin typeface="Times New Roman" pitchFamily="18" charset="0"/>
              <a:cs typeface="Times New Roman" pitchFamily="18" charset="0"/>
            </a:endParaRPr>
          </a:p>
          <a:p>
            <a:r>
              <a:rPr lang="en-US" altLang="zh-TW" dirty="0" smtClean="0">
                <a:latin typeface="Times New Roman" pitchFamily="18" charset="0"/>
                <a:cs typeface="Times New Roman" pitchFamily="18" charset="0"/>
              </a:rPr>
              <a:t>(2)</a:t>
            </a:r>
            <a:r>
              <a:rPr lang="zh-TW" altLang="en-US" dirty="0" smtClean="0">
                <a:latin typeface="Times New Roman" pitchFamily="18" charset="0"/>
                <a:cs typeface="Times New Roman" pitchFamily="18" charset="0"/>
              </a:rPr>
              <a:t>實驗開始</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受測者在</a:t>
            </a:r>
            <a:r>
              <a:rPr lang="en-US" altLang="zh-TW" dirty="0" smtClean="0">
                <a:latin typeface="Times New Roman" pitchFamily="18" charset="0"/>
                <a:cs typeface="Times New Roman" pitchFamily="18" charset="0"/>
              </a:rPr>
              <a:t>5</a:t>
            </a:r>
            <a:r>
              <a:rPr lang="zh-TW" altLang="en-US" dirty="0" smtClean="0">
                <a:latin typeface="Times New Roman" pitchFamily="18" charset="0"/>
                <a:cs typeface="Times New Roman" pitchFamily="18" charset="0"/>
              </a:rPr>
              <a:t>分鐘內找到終點，實驗直到連續兩次無錯誤完成實驗後結束。若時研重覆</a:t>
            </a:r>
            <a:r>
              <a:rPr lang="en-US" altLang="zh-TW" dirty="0" smtClean="0">
                <a:latin typeface="Times New Roman" pitchFamily="18" charset="0"/>
                <a:cs typeface="Times New Roman" pitchFamily="18" charset="0"/>
              </a:rPr>
              <a:t>8</a:t>
            </a:r>
            <a:r>
              <a:rPr lang="zh-TW" altLang="en-US" dirty="0" smtClean="0">
                <a:latin typeface="Times New Roman" pitchFamily="18" charset="0"/>
                <a:cs typeface="Times New Roman" pitchFamily="18" charset="0"/>
              </a:rPr>
              <a:t>次未完成實驗則實驗結束。</a:t>
            </a:r>
            <a:endParaRPr lang="en-US" altLang="zh-TW" dirty="0" smtClean="0">
              <a:latin typeface="Times New Roman" pitchFamily="18" charset="0"/>
              <a:cs typeface="Times New Roman" pitchFamily="18" charset="0"/>
            </a:endParaRPr>
          </a:p>
          <a:p>
            <a:endParaRPr lang="en-US" altLang="zh-TW" dirty="0" smtClean="0">
              <a:latin typeface="Times New Roman" pitchFamily="18" charset="0"/>
              <a:cs typeface="Times New Roman" pitchFamily="18" charset="0"/>
            </a:endParaRPr>
          </a:p>
          <a:p>
            <a:r>
              <a:rPr lang="en-US" altLang="zh-TW" dirty="0" smtClean="0">
                <a:latin typeface="Times New Roman" pitchFamily="18" charset="0"/>
                <a:cs typeface="Times New Roman" pitchFamily="18" charset="0"/>
              </a:rPr>
              <a:t>(3) Condition 3: </a:t>
            </a:r>
            <a:r>
              <a:rPr lang="zh-TW" altLang="en-US" dirty="0" smtClean="0">
                <a:latin typeface="Times New Roman" pitchFamily="18" charset="0"/>
                <a:cs typeface="Times New Roman" pitchFamily="18" charset="0"/>
              </a:rPr>
              <a:t>有地標和口頭上提醒，實驗者在示範時引導受測者紀錄地標。</a:t>
            </a:r>
            <a:endParaRPr lang="zh-TW" altLang="en-US" dirty="0">
              <a:latin typeface="Times New Roman" pitchFamily="18" charset="0"/>
              <a:cs typeface="Times New Roman" pitchFamily="18" charset="0"/>
            </a:endParaRPr>
          </a:p>
        </p:txBody>
      </p:sp>
      <p:sp>
        <p:nvSpPr>
          <p:cNvPr id="3" name="標題 2"/>
          <p:cNvSpPr>
            <a:spLocks noGrp="1"/>
          </p:cNvSpPr>
          <p:nvPr>
            <p:ph type="title"/>
          </p:nvPr>
        </p:nvSpPr>
        <p:spPr/>
        <p:txBody>
          <a:bodyPr>
            <a:normAutofit/>
          </a:bodyPr>
          <a:lstStyle/>
          <a:p>
            <a:pPr algn="ctr"/>
            <a:r>
              <a:rPr lang="en-US" altLang="zh-TW" dirty="0" smtClean="0"/>
              <a:t>Method</a:t>
            </a:r>
            <a:endParaRPr lang="zh-TW"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fontScale="92500" lnSpcReduction="20000"/>
          </a:bodyPr>
          <a:lstStyle/>
          <a:p>
            <a:r>
              <a:rPr lang="zh-TW" altLang="en-US" dirty="0" smtClean="0">
                <a:latin typeface="Times New Roman" pitchFamily="18" charset="0"/>
                <a:cs typeface="Times New Roman" pitchFamily="18" charset="0"/>
              </a:rPr>
              <a:t>分數計算方式</a:t>
            </a:r>
            <a:endParaRPr lang="en-US" altLang="zh-TW" dirty="0" smtClean="0">
              <a:latin typeface="Times New Roman" pitchFamily="18" charset="0"/>
              <a:cs typeface="Times New Roman" pitchFamily="18" charset="0"/>
            </a:endParaRPr>
          </a:p>
          <a:p>
            <a:endParaRPr lang="en-US" altLang="zh-TW" dirty="0" smtClean="0">
              <a:latin typeface="Times New Roman" pitchFamily="18" charset="0"/>
              <a:cs typeface="Times New Roman" pitchFamily="18" charset="0"/>
            </a:endParaRPr>
          </a:p>
          <a:p>
            <a:r>
              <a:rPr lang="en-US" altLang="zh-TW" dirty="0" smtClean="0">
                <a:latin typeface="Times New Roman" pitchFamily="18" charset="0"/>
                <a:cs typeface="Times New Roman" pitchFamily="18" charset="0"/>
              </a:rPr>
              <a:t>(1) </a:t>
            </a:r>
            <a:r>
              <a:rPr lang="zh-TW" altLang="en-US" dirty="0" smtClean="0">
                <a:latin typeface="Times New Roman" pitchFamily="18" charset="0"/>
                <a:cs typeface="Times New Roman" pitchFamily="18" charset="0"/>
              </a:rPr>
              <a:t>若受測者在</a:t>
            </a:r>
            <a:r>
              <a:rPr lang="en-US" altLang="zh-TW" dirty="0" smtClean="0">
                <a:latin typeface="Times New Roman" pitchFamily="18" charset="0"/>
                <a:cs typeface="Times New Roman" pitchFamily="18" charset="0"/>
              </a:rPr>
              <a:t>1 trial </a:t>
            </a:r>
            <a:r>
              <a:rPr lang="zh-TW" altLang="en-US" dirty="0" smtClean="0">
                <a:latin typeface="Times New Roman" pitchFamily="18" charset="0"/>
                <a:cs typeface="Times New Roman" pitchFamily="18" charset="0"/>
              </a:rPr>
              <a:t>有發生錯誤但在</a:t>
            </a:r>
            <a:r>
              <a:rPr lang="en-US" altLang="zh-TW" dirty="0" smtClean="0">
                <a:latin typeface="Times New Roman" pitchFamily="18" charset="0"/>
                <a:cs typeface="Times New Roman" pitchFamily="18" charset="0"/>
              </a:rPr>
              <a:t>2</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trial</a:t>
            </a:r>
            <a:r>
              <a:rPr lang="zh-TW" altLang="en-US" dirty="0" smtClean="0">
                <a:latin typeface="Times New Roman" pitchFamily="18" charset="0"/>
                <a:cs typeface="Times New Roman" pitchFamily="18" charset="0"/>
              </a:rPr>
              <a:t>和</a:t>
            </a:r>
            <a:r>
              <a:rPr lang="en-US" altLang="zh-TW" dirty="0" smtClean="0">
                <a:latin typeface="Times New Roman" pitchFamily="18" charset="0"/>
                <a:cs typeface="Times New Roman" pitchFamily="18" charset="0"/>
              </a:rPr>
              <a:t>3 trial</a:t>
            </a:r>
            <a:r>
              <a:rPr lang="zh-TW" altLang="en-US" dirty="0" smtClean="0">
                <a:latin typeface="Times New Roman" pitchFamily="18" charset="0"/>
                <a:cs typeface="Times New Roman" pitchFamily="18" charset="0"/>
              </a:rPr>
              <a:t>沒發生錯誤則錯誤率算</a:t>
            </a:r>
            <a:r>
              <a:rPr lang="en-US" altLang="zh-TW" dirty="0" smtClean="0">
                <a:latin typeface="Times New Roman" pitchFamily="18" charset="0"/>
                <a:cs typeface="Times New Roman" pitchFamily="18" charset="0"/>
              </a:rPr>
              <a:t> 1 trial </a:t>
            </a:r>
            <a:r>
              <a:rPr lang="zh-TW" altLang="en-US" dirty="0" smtClean="0">
                <a:latin typeface="Times New Roman" pitchFamily="18" charset="0"/>
                <a:cs typeface="Times New Roman" pitchFamily="18" charset="0"/>
              </a:rPr>
              <a:t>的錯誤率，</a:t>
            </a:r>
            <a:r>
              <a:rPr lang="zh-TW" altLang="en-US" dirty="0" smtClean="0">
                <a:latin typeface="Times New Roman" pitchFamily="18" charset="0"/>
                <a:cs typeface="Times New Roman" pitchFamily="18" charset="0"/>
              </a:rPr>
              <a:t>達到實驗次數標準分數為</a:t>
            </a:r>
            <a:r>
              <a:rPr lang="en-US" altLang="zh-TW" dirty="0" smtClean="0">
                <a:latin typeface="Times New Roman" pitchFamily="18" charset="0"/>
                <a:cs typeface="Times New Roman" pitchFamily="18" charset="0"/>
              </a:rPr>
              <a:t>1</a:t>
            </a:r>
            <a:r>
              <a:rPr lang="zh-TW" altLang="en-US" dirty="0" smtClean="0">
                <a:latin typeface="Times New Roman" pitchFamily="18" charset="0"/>
                <a:cs typeface="Times New Roman" pitchFamily="18" charset="0"/>
              </a:rPr>
              <a:t>分。</a:t>
            </a:r>
            <a:endParaRPr lang="en-US" altLang="zh-TW" dirty="0" smtClean="0">
              <a:latin typeface="Times New Roman" pitchFamily="18" charset="0"/>
              <a:cs typeface="Times New Roman" pitchFamily="18" charset="0"/>
            </a:endParaRPr>
          </a:p>
          <a:p>
            <a:endParaRPr lang="en-US" altLang="zh-TW" dirty="0" smtClean="0">
              <a:latin typeface="Times New Roman" pitchFamily="18" charset="0"/>
              <a:cs typeface="Times New Roman" pitchFamily="18" charset="0"/>
            </a:endParaRPr>
          </a:p>
          <a:p>
            <a:r>
              <a:rPr lang="en-US" altLang="zh-TW" dirty="0" smtClean="0">
                <a:latin typeface="Times New Roman" pitchFamily="18" charset="0"/>
                <a:cs typeface="Times New Roman" pitchFamily="18" charset="0"/>
              </a:rPr>
              <a:t>(2)</a:t>
            </a:r>
            <a:r>
              <a:rPr lang="zh-TW" altLang="en-US" dirty="0" smtClean="0">
                <a:latin typeface="Times New Roman" pitchFamily="18" charset="0"/>
                <a:cs typeface="Times New Roman" pitchFamily="18" charset="0"/>
              </a:rPr>
              <a:t>若受測者在</a:t>
            </a:r>
            <a:r>
              <a:rPr lang="en-US" altLang="zh-TW" dirty="0" smtClean="0">
                <a:latin typeface="Times New Roman" pitchFamily="18" charset="0"/>
                <a:cs typeface="Times New Roman" pitchFamily="18" charset="0"/>
              </a:rPr>
              <a:t>6</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trial</a:t>
            </a:r>
            <a:r>
              <a:rPr lang="zh-TW" altLang="en-US" dirty="0" smtClean="0">
                <a:latin typeface="Times New Roman" pitchFamily="18" charset="0"/>
                <a:cs typeface="Times New Roman" pitchFamily="18" charset="0"/>
              </a:rPr>
              <a:t>中都有發生錯誤但都在</a:t>
            </a:r>
            <a:r>
              <a:rPr lang="en-US" altLang="zh-TW" dirty="0" smtClean="0">
                <a:latin typeface="Times New Roman" pitchFamily="18" charset="0"/>
                <a:cs typeface="Times New Roman" pitchFamily="18" charset="0"/>
              </a:rPr>
              <a:t>20</a:t>
            </a:r>
            <a:r>
              <a:rPr lang="zh-TW" altLang="en-US" dirty="0" smtClean="0">
                <a:latin typeface="Times New Roman" pitchFamily="18" charset="0"/>
                <a:cs typeface="Times New Roman" pitchFamily="18" charset="0"/>
              </a:rPr>
              <a:t>分鐘內完成，則達到實驗次數為</a:t>
            </a:r>
            <a:r>
              <a:rPr lang="en-US" altLang="zh-TW" dirty="0" smtClean="0">
                <a:latin typeface="Times New Roman" pitchFamily="18" charset="0"/>
                <a:cs typeface="Times New Roman" pitchFamily="18" charset="0"/>
              </a:rPr>
              <a:t>6</a:t>
            </a:r>
            <a:r>
              <a:rPr lang="zh-TW" altLang="en-US" dirty="0" smtClean="0">
                <a:latin typeface="Times New Roman" pitchFamily="18" charset="0"/>
                <a:cs typeface="Times New Roman" pitchFamily="18" charset="0"/>
              </a:rPr>
              <a:t>分，錯誤率算</a:t>
            </a:r>
            <a:r>
              <a:rPr lang="en-US" altLang="zh-TW" dirty="0" smtClean="0">
                <a:latin typeface="Times New Roman" pitchFamily="18" charset="0"/>
                <a:cs typeface="Times New Roman" pitchFamily="18" charset="0"/>
              </a:rPr>
              <a:t>6 trial</a:t>
            </a:r>
            <a:r>
              <a:rPr lang="zh-TW" altLang="en-US" dirty="0" smtClean="0">
                <a:latin typeface="Times New Roman" pitchFamily="18" charset="0"/>
                <a:cs typeface="Times New Roman" pitchFamily="18" charset="0"/>
              </a:rPr>
              <a:t>中最少的。</a:t>
            </a:r>
            <a:endParaRPr lang="en-US" altLang="zh-TW" dirty="0" smtClean="0">
              <a:latin typeface="Times New Roman" pitchFamily="18" charset="0"/>
              <a:cs typeface="Times New Roman" pitchFamily="18" charset="0"/>
            </a:endParaRPr>
          </a:p>
          <a:p>
            <a:endParaRPr lang="en-US" altLang="zh-TW" dirty="0" smtClean="0">
              <a:latin typeface="Times New Roman" pitchFamily="18" charset="0"/>
              <a:cs typeface="Times New Roman" pitchFamily="18" charset="0"/>
            </a:endParaRPr>
          </a:p>
          <a:p>
            <a:r>
              <a:rPr lang="en-US" altLang="zh-TW" dirty="0" smtClean="0">
                <a:latin typeface="Times New Roman" pitchFamily="18" charset="0"/>
                <a:cs typeface="Times New Roman" pitchFamily="18" charset="0"/>
              </a:rPr>
              <a:t>(3)</a:t>
            </a:r>
            <a:r>
              <a:rPr lang="zh-TW" altLang="en-US" dirty="0" smtClean="0">
                <a:latin typeface="Times New Roman" pitchFamily="18" charset="0"/>
                <a:cs typeface="Times New Roman" pitchFamily="18" charset="0"/>
              </a:rPr>
              <a:t>依變數</a:t>
            </a:r>
            <a:endParaRPr lang="en-US" altLang="zh-TW" dirty="0" smtClean="0">
              <a:latin typeface="Times New Roman" pitchFamily="18" charset="0"/>
              <a:cs typeface="Times New Roman" pitchFamily="18" charset="0"/>
            </a:endParaRPr>
          </a:p>
          <a:p>
            <a:pPr lvl="1"/>
            <a:r>
              <a:rPr lang="en-US" altLang="zh-TW" dirty="0" smtClean="0">
                <a:latin typeface="Times New Roman" pitchFamily="18" charset="0"/>
                <a:cs typeface="Times New Roman" pitchFamily="18" charset="0"/>
              </a:rPr>
              <a:t>(a) </a:t>
            </a:r>
            <a:r>
              <a:rPr lang="zh-TW" altLang="en-US" dirty="0" smtClean="0">
                <a:latin typeface="Times New Roman" pitchFamily="18" charset="0"/>
                <a:cs typeface="Times New Roman" pitchFamily="18" charset="0"/>
              </a:rPr>
              <a:t>達到標準的比例</a:t>
            </a:r>
            <a:r>
              <a:rPr lang="en-US" altLang="zh-TW" dirty="0" smtClean="0">
                <a:latin typeface="Times New Roman" pitchFamily="18" charset="0"/>
                <a:cs typeface="Times New Roman" pitchFamily="18" charset="0"/>
              </a:rPr>
              <a:t> </a:t>
            </a:r>
          </a:p>
          <a:p>
            <a:pPr lvl="1"/>
            <a:r>
              <a:rPr lang="en-US" altLang="zh-TW" dirty="0" smtClean="0">
                <a:latin typeface="Times New Roman" pitchFamily="18" charset="0"/>
                <a:cs typeface="Times New Roman" pitchFamily="18" charset="0"/>
              </a:rPr>
              <a:t>(b)</a:t>
            </a:r>
            <a:r>
              <a:rPr lang="zh-TW" altLang="en-US" dirty="0" smtClean="0">
                <a:latin typeface="Times New Roman" pitchFamily="18" charset="0"/>
                <a:cs typeface="Times New Roman" pitchFamily="18" charset="0"/>
              </a:rPr>
              <a:t> 實驗</a:t>
            </a:r>
            <a:r>
              <a:rPr lang="zh-TW" altLang="en-US" dirty="0" smtClean="0">
                <a:latin typeface="Times New Roman" pitchFamily="18" charset="0"/>
                <a:cs typeface="Times New Roman" pitchFamily="18" charset="0"/>
              </a:rPr>
              <a:t>次數</a:t>
            </a:r>
            <a:r>
              <a:rPr lang="zh-TW" altLang="en-US" dirty="0" smtClean="0">
                <a:latin typeface="Times New Roman" pitchFamily="18" charset="0"/>
                <a:cs typeface="Times New Roman" pitchFamily="18" charset="0"/>
              </a:rPr>
              <a:t>分數</a:t>
            </a:r>
            <a:endParaRPr lang="en-US" altLang="zh-TW" dirty="0" smtClean="0">
              <a:latin typeface="Times New Roman" pitchFamily="18" charset="0"/>
              <a:cs typeface="Times New Roman" pitchFamily="18" charset="0"/>
            </a:endParaRPr>
          </a:p>
          <a:p>
            <a:pPr lvl="1"/>
            <a:r>
              <a:rPr lang="en-US" altLang="zh-TW" dirty="0" smtClean="0">
                <a:latin typeface="Times New Roman" pitchFamily="18" charset="0"/>
                <a:cs typeface="Times New Roman" pitchFamily="18" charset="0"/>
              </a:rPr>
              <a:t>(c)</a:t>
            </a:r>
            <a:r>
              <a:rPr lang="zh-TW" altLang="en-US" dirty="0" smtClean="0">
                <a:latin typeface="Times New Roman" pitchFamily="18" charset="0"/>
                <a:cs typeface="Times New Roman" pitchFamily="18" charset="0"/>
              </a:rPr>
              <a:t>實驗錯誤的比率</a:t>
            </a:r>
            <a:endParaRPr lang="en-US" altLang="zh-TW" dirty="0" smtClean="0">
              <a:latin typeface="Times New Roman" pitchFamily="18" charset="0"/>
              <a:cs typeface="Times New Roman" pitchFamily="18" charset="0"/>
            </a:endParaRPr>
          </a:p>
          <a:p>
            <a:endParaRPr lang="en-US" altLang="zh-TW" dirty="0" smtClean="0"/>
          </a:p>
          <a:p>
            <a:pPr>
              <a:buNone/>
            </a:pPr>
            <a:endParaRPr lang="zh-TW" altLang="en-US" dirty="0"/>
          </a:p>
        </p:txBody>
      </p:sp>
      <p:sp>
        <p:nvSpPr>
          <p:cNvPr id="3" name="標題 2"/>
          <p:cNvSpPr>
            <a:spLocks noGrp="1"/>
          </p:cNvSpPr>
          <p:nvPr>
            <p:ph type="title"/>
          </p:nvPr>
        </p:nvSpPr>
        <p:spPr/>
        <p:txBody>
          <a:bodyPr>
            <a:normAutofit/>
          </a:bodyPr>
          <a:lstStyle/>
          <a:p>
            <a:pPr algn="ctr"/>
            <a:r>
              <a:rPr lang="en-US" altLang="zh-TW" dirty="0" smtClean="0"/>
              <a:t>Method</a:t>
            </a:r>
            <a:endParaRPr lang="zh-TW"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descr="未命名.png"/>
          <p:cNvPicPr>
            <a:picLocks noGrp="1" noChangeAspect="1"/>
          </p:cNvPicPr>
          <p:nvPr>
            <p:ph idx="1"/>
          </p:nvPr>
        </p:nvPicPr>
        <p:blipFill>
          <a:blip r:embed="rId2" cstate="print"/>
          <a:stretch>
            <a:fillRect/>
          </a:stretch>
        </p:blipFill>
        <p:spPr>
          <a:xfrm>
            <a:off x="2606303" y="1524000"/>
            <a:ext cx="3931394" cy="4572000"/>
          </a:xfrm>
        </p:spPr>
      </p:pic>
      <p:sp>
        <p:nvSpPr>
          <p:cNvPr id="3" name="標題 2"/>
          <p:cNvSpPr>
            <a:spLocks noGrp="1"/>
          </p:cNvSpPr>
          <p:nvPr>
            <p:ph type="title"/>
          </p:nvPr>
        </p:nvSpPr>
        <p:spPr/>
        <p:txBody>
          <a:bodyPr/>
          <a:lstStyle/>
          <a:p>
            <a:pPr algn="ctr"/>
            <a:r>
              <a:rPr lang="en-US" altLang="zh-TW" dirty="0" smtClean="0"/>
              <a:t>Method</a:t>
            </a:r>
            <a:endParaRPr lang="zh-TW"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latin typeface="Times New Roman" pitchFamily="18" charset="0"/>
                <a:cs typeface="Times New Roman" pitchFamily="18" charset="0"/>
              </a:rPr>
              <a:t>達到標準的比例</a:t>
            </a:r>
            <a:endParaRPr lang="en-US" altLang="zh-TW" dirty="0" smtClean="0">
              <a:latin typeface="Times New Roman" pitchFamily="18" charset="0"/>
              <a:cs typeface="Times New Roman" pitchFamily="18" charset="0"/>
            </a:endParaRPr>
          </a:p>
          <a:p>
            <a:pPr>
              <a:buNone/>
            </a:pPr>
            <a:endParaRPr lang="en-US" altLang="zh-TW" dirty="0" smtClean="0">
              <a:latin typeface="Times New Roman" pitchFamily="18" charset="0"/>
              <a:cs typeface="Times New Roman" pitchFamily="18" charset="0"/>
            </a:endParaRPr>
          </a:p>
        </p:txBody>
      </p:sp>
      <p:sp>
        <p:nvSpPr>
          <p:cNvPr id="3" name="標題 2"/>
          <p:cNvSpPr>
            <a:spLocks noGrp="1"/>
          </p:cNvSpPr>
          <p:nvPr>
            <p:ph type="title"/>
          </p:nvPr>
        </p:nvSpPr>
        <p:spPr/>
        <p:txBody>
          <a:bodyPr>
            <a:normAutofit/>
          </a:bodyPr>
          <a:lstStyle/>
          <a:p>
            <a:pPr algn="ctr"/>
            <a:r>
              <a:rPr lang="en-US" altLang="zh-TW" dirty="0" smtClean="0"/>
              <a:t>Results</a:t>
            </a:r>
            <a:endParaRPr lang="zh-TW" altLang="en-US" dirty="0"/>
          </a:p>
        </p:txBody>
      </p:sp>
      <p:graphicFrame>
        <p:nvGraphicFramePr>
          <p:cNvPr id="5" name="表格 4"/>
          <p:cNvGraphicFramePr>
            <a:graphicFrameLocks noGrp="1"/>
          </p:cNvGraphicFramePr>
          <p:nvPr/>
        </p:nvGraphicFramePr>
        <p:xfrm>
          <a:off x="1547664" y="2492896"/>
          <a:ext cx="6096000" cy="333756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0" dirty="0" smtClean="0">
                          <a:solidFill>
                            <a:schemeClr val="bg1"/>
                          </a:solidFill>
                          <a:latin typeface="Times New Roman" pitchFamily="18" charset="0"/>
                          <a:ea typeface="+mn-ea"/>
                          <a:cs typeface="Times New Roman" pitchFamily="18" charset="0"/>
                        </a:rPr>
                        <a:t>Condition1</a:t>
                      </a:r>
                      <a:r>
                        <a:rPr lang="zh-TW" altLang="en-US" b="0" dirty="0" smtClean="0">
                          <a:solidFill>
                            <a:schemeClr val="bg1"/>
                          </a:solidFill>
                          <a:latin typeface="Times New Roman" pitchFamily="18" charset="0"/>
                          <a:ea typeface="+mn-ea"/>
                          <a:cs typeface="Times New Roman" pitchFamily="18" charset="0"/>
                        </a:rPr>
                        <a:t>完成比率</a:t>
                      </a:r>
                      <a:r>
                        <a:rPr kumimoji="0" lang="en-US" altLang="zh-TW" sz="1800" b="0" kern="1200" baseline="0" dirty="0" smtClean="0">
                          <a:solidFill>
                            <a:schemeClr val="bg1"/>
                          </a:solidFill>
                          <a:latin typeface="Times New Roman" pitchFamily="18" charset="0"/>
                          <a:ea typeface="+mn-ea"/>
                          <a:cs typeface="Times New Roman" pitchFamily="18" charset="0"/>
                        </a:rPr>
                        <a:t>(</a:t>
                      </a:r>
                      <a:r>
                        <a:rPr kumimoji="0" lang="el-GR" altLang="zh-TW" b="0" i="0" kern="1200" dirty="0" smtClean="0">
                          <a:solidFill>
                            <a:schemeClr val="bg1"/>
                          </a:solidFill>
                          <a:latin typeface="Times New Roman" pitchFamily="18" charset="0"/>
                          <a:ea typeface="+mn-ea"/>
                          <a:cs typeface="Times New Roman" pitchFamily="18" charset="0"/>
                        </a:rPr>
                        <a:t> χ ²</a:t>
                      </a:r>
                      <a:r>
                        <a:rPr kumimoji="0" lang="en-US" altLang="zh-TW" b="0" i="0" kern="1200" dirty="0" smtClean="0">
                          <a:solidFill>
                            <a:schemeClr val="bg1"/>
                          </a:solidFill>
                          <a:latin typeface="Times New Roman" pitchFamily="18" charset="0"/>
                          <a:ea typeface="+mn-ea"/>
                          <a:cs typeface="Times New Roman" pitchFamily="18" charset="0"/>
                        </a:rPr>
                        <a:t>=</a:t>
                      </a:r>
                      <a:r>
                        <a:rPr kumimoji="0" lang="en-US" altLang="zh-TW" sz="1800" b="0" kern="1200" baseline="0" dirty="0" smtClean="0">
                          <a:solidFill>
                            <a:schemeClr val="bg1"/>
                          </a:solidFill>
                          <a:latin typeface="Times New Roman" pitchFamily="18" charset="0"/>
                          <a:ea typeface="+mn-ea"/>
                          <a:cs typeface="Times New Roman" pitchFamily="18" charset="0"/>
                        </a:rPr>
                        <a:t>39.90, </a:t>
                      </a:r>
                      <a:r>
                        <a:rPr kumimoji="0" lang="en-US" altLang="zh-TW" sz="1800" b="0" kern="1200" baseline="0" dirty="0" err="1" smtClean="0">
                          <a:solidFill>
                            <a:schemeClr val="bg1"/>
                          </a:solidFill>
                          <a:latin typeface="Times New Roman" pitchFamily="18" charset="0"/>
                          <a:ea typeface="+mn-ea"/>
                          <a:cs typeface="Times New Roman" pitchFamily="18" charset="0"/>
                        </a:rPr>
                        <a:t>df</a:t>
                      </a:r>
                      <a:r>
                        <a:rPr kumimoji="0" lang="en-US" altLang="zh-TW" sz="1800" b="0" kern="1200" baseline="0" dirty="0" smtClean="0">
                          <a:solidFill>
                            <a:schemeClr val="bg1"/>
                          </a:solidFill>
                          <a:latin typeface="Times New Roman" pitchFamily="18" charset="0"/>
                          <a:ea typeface="+mn-ea"/>
                          <a:cs typeface="Times New Roman" pitchFamily="18" charset="0"/>
                        </a:rPr>
                        <a:t> =3, p &lt; 0.001)</a:t>
                      </a:r>
                      <a:endParaRPr lang="zh-TW" altLang="en-US" b="0" dirty="0" smtClean="0">
                        <a:solidFill>
                          <a:schemeClr val="bg1"/>
                        </a:solidFill>
                        <a:latin typeface="Times New Roman" pitchFamily="18" charset="0"/>
                        <a:ea typeface="+mn-ea"/>
                        <a:cs typeface="Times New Roman" pitchFamily="18" charset="0"/>
                      </a:endParaRPr>
                    </a:p>
                  </a:txBody>
                  <a:tcPr>
                    <a:solidFill>
                      <a:schemeClr val="bg2">
                        <a:lumMod val="60000"/>
                        <a:lumOff val="40000"/>
                      </a:schemeClr>
                    </a:solidFill>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r>
              <a:tr h="370840">
                <a:tc>
                  <a:txBody>
                    <a:bodyPr/>
                    <a:lstStyle/>
                    <a:p>
                      <a:pPr algn="ctr"/>
                      <a:r>
                        <a:rPr lang="en-US" altLang="zh-TW" b="0" dirty="0" smtClean="0">
                          <a:solidFill>
                            <a:schemeClr val="bg1"/>
                          </a:solidFill>
                          <a:latin typeface="Times New Roman" pitchFamily="18" charset="0"/>
                          <a:ea typeface="+mn-ea"/>
                          <a:cs typeface="Times New Roman" pitchFamily="18" charset="0"/>
                        </a:rPr>
                        <a:t>6</a:t>
                      </a:r>
                      <a:r>
                        <a:rPr lang="zh-TW" altLang="en-US" b="0" dirty="0" smtClean="0">
                          <a:solidFill>
                            <a:schemeClr val="bg1"/>
                          </a:solidFill>
                          <a:latin typeface="Times New Roman" pitchFamily="18" charset="0"/>
                          <a:ea typeface="+mn-ea"/>
                          <a:cs typeface="Times New Roman" pitchFamily="18" charset="0"/>
                        </a:rPr>
                        <a:t>歲</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lang="en-US" altLang="zh-TW" b="0" dirty="0" smtClean="0">
                          <a:solidFill>
                            <a:schemeClr val="bg1"/>
                          </a:solidFill>
                          <a:latin typeface="Times New Roman" pitchFamily="18" charset="0"/>
                          <a:ea typeface="+mn-ea"/>
                          <a:cs typeface="Times New Roman" pitchFamily="18" charset="0"/>
                        </a:rPr>
                        <a:t>8</a:t>
                      </a:r>
                      <a:r>
                        <a:rPr lang="zh-TW" altLang="en-US" b="0" dirty="0" smtClean="0">
                          <a:solidFill>
                            <a:schemeClr val="bg1"/>
                          </a:solidFill>
                          <a:latin typeface="Times New Roman" pitchFamily="18" charset="0"/>
                          <a:ea typeface="+mn-ea"/>
                          <a:cs typeface="Times New Roman" pitchFamily="18" charset="0"/>
                        </a:rPr>
                        <a:t>歲</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lang="en-US" altLang="zh-TW" b="0" dirty="0" smtClean="0">
                          <a:solidFill>
                            <a:schemeClr val="bg1"/>
                          </a:solidFill>
                          <a:latin typeface="Times New Roman" pitchFamily="18" charset="0"/>
                          <a:ea typeface="+mn-ea"/>
                          <a:cs typeface="Times New Roman" pitchFamily="18" charset="0"/>
                        </a:rPr>
                        <a:t>10</a:t>
                      </a:r>
                      <a:r>
                        <a:rPr lang="zh-TW" altLang="en-US" b="0" dirty="0" smtClean="0">
                          <a:solidFill>
                            <a:schemeClr val="bg1"/>
                          </a:solidFill>
                          <a:latin typeface="Times New Roman" pitchFamily="18" charset="0"/>
                          <a:ea typeface="+mn-ea"/>
                          <a:cs typeface="Times New Roman" pitchFamily="18" charset="0"/>
                        </a:rPr>
                        <a:t>歲</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lang="zh-TW" altLang="en-US" b="0" dirty="0" smtClean="0">
                          <a:solidFill>
                            <a:schemeClr val="bg1"/>
                          </a:solidFill>
                          <a:latin typeface="Times New Roman" pitchFamily="18" charset="0"/>
                          <a:ea typeface="+mn-ea"/>
                          <a:cs typeface="Times New Roman" pitchFamily="18" charset="0"/>
                        </a:rPr>
                        <a:t>成年人</a:t>
                      </a:r>
                      <a:endParaRPr lang="zh-TW" altLang="en-US" b="0" dirty="0">
                        <a:solidFill>
                          <a:schemeClr val="bg1"/>
                        </a:solidFill>
                        <a:latin typeface="Times New Roman" pitchFamily="18" charset="0"/>
                        <a:ea typeface="+mn-ea"/>
                        <a:cs typeface="Times New Roman" pitchFamily="18" charset="0"/>
                      </a:endParaRPr>
                    </a:p>
                  </a:txBody>
                  <a:tcPr/>
                </a:tc>
              </a:tr>
              <a:tr h="370840">
                <a:tc>
                  <a:txBody>
                    <a:bodyPr/>
                    <a:lstStyle/>
                    <a:p>
                      <a:pPr algn="ctr"/>
                      <a:r>
                        <a:rPr lang="en-US" altLang="zh-TW" b="0" dirty="0" smtClean="0">
                          <a:solidFill>
                            <a:schemeClr val="bg1"/>
                          </a:solidFill>
                          <a:latin typeface="Times New Roman" pitchFamily="18" charset="0"/>
                          <a:ea typeface="+mn-ea"/>
                          <a:cs typeface="Times New Roman" pitchFamily="18" charset="0"/>
                        </a:rPr>
                        <a:t>10%</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lang="en-US" altLang="zh-TW" b="0" dirty="0" smtClean="0">
                          <a:solidFill>
                            <a:schemeClr val="bg1"/>
                          </a:solidFill>
                          <a:latin typeface="Times New Roman" pitchFamily="18" charset="0"/>
                          <a:ea typeface="+mn-ea"/>
                          <a:cs typeface="Times New Roman" pitchFamily="18" charset="0"/>
                        </a:rPr>
                        <a:t>40%</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lang="en-US" altLang="zh-TW" b="0" dirty="0" smtClean="0">
                          <a:solidFill>
                            <a:schemeClr val="bg1"/>
                          </a:solidFill>
                          <a:latin typeface="Times New Roman" pitchFamily="18" charset="0"/>
                          <a:ea typeface="+mn-ea"/>
                          <a:cs typeface="Times New Roman" pitchFamily="18" charset="0"/>
                        </a:rPr>
                        <a:t>80% </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lang="en-US" altLang="zh-TW" b="0" dirty="0" smtClean="0">
                          <a:solidFill>
                            <a:schemeClr val="bg1"/>
                          </a:solidFill>
                          <a:latin typeface="Times New Roman" pitchFamily="18" charset="0"/>
                          <a:ea typeface="+mn-ea"/>
                          <a:cs typeface="Times New Roman" pitchFamily="18" charset="0"/>
                        </a:rPr>
                        <a:t>100%</a:t>
                      </a:r>
                      <a:endParaRPr lang="zh-TW" altLang="en-US" b="0" dirty="0">
                        <a:solidFill>
                          <a:schemeClr val="bg1"/>
                        </a:solidFill>
                        <a:latin typeface="Times New Roman" pitchFamily="18" charset="0"/>
                        <a:ea typeface="+mn-ea"/>
                        <a:cs typeface="Times New Roman" pitchFamily="18" charset="0"/>
                      </a:endParaRPr>
                    </a:p>
                  </a:txBody>
                  <a:tcPr/>
                </a:tc>
              </a:tr>
              <a:tr h="370840">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0" dirty="0" smtClean="0">
                          <a:solidFill>
                            <a:schemeClr val="bg1"/>
                          </a:solidFill>
                          <a:latin typeface="Times New Roman" pitchFamily="18" charset="0"/>
                          <a:ea typeface="+mn-ea"/>
                          <a:cs typeface="Times New Roman" pitchFamily="18" charset="0"/>
                        </a:rPr>
                        <a:t>Condition2</a:t>
                      </a:r>
                      <a:r>
                        <a:rPr lang="zh-TW" altLang="en-US" b="0" dirty="0" smtClean="0">
                          <a:solidFill>
                            <a:schemeClr val="bg1"/>
                          </a:solidFill>
                          <a:latin typeface="Times New Roman" pitchFamily="18" charset="0"/>
                          <a:ea typeface="+mn-ea"/>
                          <a:cs typeface="Times New Roman" pitchFamily="18" charset="0"/>
                        </a:rPr>
                        <a:t>完成比率</a:t>
                      </a:r>
                      <a:r>
                        <a:rPr lang="en-US" altLang="zh-TW" b="0" dirty="0" smtClean="0">
                          <a:solidFill>
                            <a:schemeClr val="bg1"/>
                          </a:solidFill>
                          <a:latin typeface="Times New Roman" pitchFamily="18" charset="0"/>
                          <a:ea typeface="+mn-ea"/>
                          <a:cs typeface="Times New Roman" pitchFamily="18" charset="0"/>
                        </a:rPr>
                        <a:t> </a:t>
                      </a:r>
                      <a:r>
                        <a:rPr kumimoji="0" lang="en-US" altLang="zh-TW" sz="1800" b="0" kern="1200" baseline="0" dirty="0" smtClean="0">
                          <a:solidFill>
                            <a:schemeClr val="bg1"/>
                          </a:solidFill>
                          <a:latin typeface="Times New Roman" pitchFamily="18" charset="0"/>
                          <a:ea typeface="+mn-ea"/>
                          <a:cs typeface="Times New Roman" pitchFamily="18" charset="0"/>
                        </a:rPr>
                        <a:t>(</a:t>
                      </a:r>
                      <a:r>
                        <a:rPr kumimoji="0" lang="el-GR" altLang="zh-TW" b="0" i="0" kern="1200" dirty="0" smtClean="0">
                          <a:solidFill>
                            <a:schemeClr val="bg1"/>
                          </a:solidFill>
                          <a:latin typeface="Times New Roman" pitchFamily="18" charset="0"/>
                          <a:ea typeface="+mn-ea"/>
                          <a:cs typeface="Times New Roman" pitchFamily="18" charset="0"/>
                        </a:rPr>
                        <a:t> χ ²</a:t>
                      </a:r>
                      <a:r>
                        <a:rPr kumimoji="0" lang="en-US" altLang="zh-TW" b="0" i="0" kern="1200" dirty="0" smtClean="0">
                          <a:solidFill>
                            <a:schemeClr val="bg1"/>
                          </a:solidFill>
                          <a:latin typeface="Times New Roman" pitchFamily="18" charset="0"/>
                          <a:ea typeface="+mn-ea"/>
                          <a:cs typeface="Times New Roman" pitchFamily="18" charset="0"/>
                        </a:rPr>
                        <a:t>=</a:t>
                      </a:r>
                      <a:r>
                        <a:rPr kumimoji="0" lang="en-US" altLang="zh-TW" sz="1800" b="0" i="0" kern="1200" baseline="0" dirty="0" smtClean="0">
                          <a:solidFill>
                            <a:schemeClr val="bg1"/>
                          </a:solidFill>
                          <a:latin typeface="Times New Roman" pitchFamily="18" charset="0"/>
                          <a:ea typeface="+mn-ea"/>
                          <a:cs typeface="Times New Roman" pitchFamily="18" charset="0"/>
                        </a:rPr>
                        <a:t>3.81</a:t>
                      </a:r>
                      <a:r>
                        <a:rPr kumimoji="0" lang="en-US" altLang="zh-TW" sz="1800" b="0" kern="1200" baseline="0" dirty="0" smtClean="0">
                          <a:solidFill>
                            <a:schemeClr val="bg1"/>
                          </a:solidFill>
                          <a:latin typeface="Times New Roman" pitchFamily="18" charset="0"/>
                          <a:ea typeface="+mn-ea"/>
                          <a:cs typeface="Times New Roman" pitchFamily="18" charset="0"/>
                        </a:rPr>
                        <a:t>, </a:t>
                      </a:r>
                      <a:r>
                        <a:rPr kumimoji="0" lang="en-US" altLang="zh-TW" sz="1800" b="0" kern="1200" baseline="0" dirty="0" err="1" smtClean="0">
                          <a:solidFill>
                            <a:schemeClr val="bg1"/>
                          </a:solidFill>
                          <a:latin typeface="Times New Roman" pitchFamily="18" charset="0"/>
                          <a:ea typeface="+mn-ea"/>
                          <a:cs typeface="Times New Roman" pitchFamily="18" charset="0"/>
                        </a:rPr>
                        <a:t>df</a:t>
                      </a:r>
                      <a:r>
                        <a:rPr kumimoji="0" lang="en-US" altLang="zh-TW" sz="1800" b="0" kern="1200" baseline="0" dirty="0" smtClean="0">
                          <a:solidFill>
                            <a:schemeClr val="bg1"/>
                          </a:solidFill>
                          <a:latin typeface="Times New Roman" pitchFamily="18" charset="0"/>
                          <a:ea typeface="+mn-ea"/>
                          <a:cs typeface="Times New Roman" pitchFamily="18" charset="0"/>
                        </a:rPr>
                        <a:t> =3, p &gt; 0.05)</a:t>
                      </a:r>
                      <a:endParaRPr lang="zh-TW" altLang="en-US" b="0" dirty="0" smtClean="0">
                        <a:solidFill>
                          <a:schemeClr val="bg1"/>
                        </a:solidFill>
                        <a:latin typeface="Times New Roman" pitchFamily="18" charset="0"/>
                        <a:ea typeface="+mn-ea"/>
                        <a:cs typeface="Times New Roman" pitchFamily="18" charset="0"/>
                      </a:endParaRPr>
                    </a:p>
                  </a:txBody>
                  <a:tcPr>
                    <a:solidFill>
                      <a:schemeClr val="bg2">
                        <a:lumMod val="60000"/>
                        <a:lumOff val="40000"/>
                      </a:schemeClr>
                    </a:solidFill>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r>
              <a:tr h="370840">
                <a:tc>
                  <a:txBody>
                    <a:bodyPr/>
                    <a:lstStyle/>
                    <a:p>
                      <a:pPr algn="ctr"/>
                      <a:r>
                        <a:rPr lang="en-US" altLang="zh-TW" b="0" dirty="0" smtClean="0">
                          <a:solidFill>
                            <a:schemeClr val="bg1"/>
                          </a:solidFill>
                          <a:latin typeface="Times New Roman" pitchFamily="18" charset="0"/>
                          <a:ea typeface="+mn-ea"/>
                          <a:cs typeface="Times New Roman" pitchFamily="18" charset="0"/>
                        </a:rPr>
                        <a:t>6</a:t>
                      </a:r>
                      <a:r>
                        <a:rPr lang="zh-TW" altLang="en-US" b="0" dirty="0" smtClean="0">
                          <a:solidFill>
                            <a:schemeClr val="bg1"/>
                          </a:solidFill>
                          <a:latin typeface="Times New Roman" pitchFamily="18" charset="0"/>
                          <a:ea typeface="+mn-ea"/>
                          <a:cs typeface="Times New Roman" pitchFamily="18" charset="0"/>
                        </a:rPr>
                        <a:t>歲</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lang="en-US" altLang="zh-TW" b="0" dirty="0" smtClean="0">
                          <a:solidFill>
                            <a:schemeClr val="bg1"/>
                          </a:solidFill>
                          <a:latin typeface="Times New Roman" pitchFamily="18" charset="0"/>
                          <a:ea typeface="+mn-ea"/>
                          <a:cs typeface="Times New Roman" pitchFamily="18" charset="0"/>
                        </a:rPr>
                        <a:t>8</a:t>
                      </a:r>
                      <a:r>
                        <a:rPr lang="zh-TW" altLang="en-US" b="0" dirty="0" smtClean="0">
                          <a:solidFill>
                            <a:schemeClr val="bg1"/>
                          </a:solidFill>
                          <a:latin typeface="Times New Roman" pitchFamily="18" charset="0"/>
                          <a:ea typeface="+mn-ea"/>
                          <a:cs typeface="Times New Roman" pitchFamily="18" charset="0"/>
                        </a:rPr>
                        <a:t>歲</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lang="en-US" altLang="zh-TW" b="0" dirty="0" smtClean="0">
                          <a:solidFill>
                            <a:schemeClr val="bg1"/>
                          </a:solidFill>
                          <a:latin typeface="Times New Roman" pitchFamily="18" charset="0"/>
                          <a:ea typeface="+mn-ea"/>
                          <a:cs typeface="Times New Roman" pitchFamily="18" charset="0"/>
                        </a:rPr>
                        <a:t>10</a:t>
                      </a:r>
                      <a:r>
                        <a:rPr lang="zh-TW" altLang="en-US" b="0" dirty="0" smtClean="0">
                          <a:solidFill>
                            <a:schemeClr val="bg1"/>
                          </a:solidFill>
                          <a:latin typeface="Times New Roman" pitchFamily="18" charset="0"/>
                          <a:ea typeface="+mn-ea"/>
                          <a:cs typeface="Times New Roman" pitchFamily="18" charset="0"/>
                        </a:rPr>
                        <a:t>歲</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lang="zh-TW" altLang="en-US" b="0" dirty="0" smtClean="0">
                          <a:solidFill>
                            <a:schemeClr val="bg1"/>
                          </a:solidFill>
                          <a:latin typeface="Times New Roman" pitchFamily="18" charset="0"/>
                          <a:ea typeface="+mn-ea"/>
                          <a:cs typeface="Times New Roman" pitchFamily="18" charset="0"/>
                        </a:rPr>
                        <a:t>成年人</a:t>
                      </a:r>
                      <a:endParaRPr lang="zh-TW" altLang="en-US" b="0" dirty="0">
                        <a:solidFill>
                          <a:schemeClr val="bg1"/>
                        </a:solidFill>
                        <a:latin typeface="Times New Roman" pitchFamily="18" charset="0"/>
                        <a:ea typeface="+mn-ea"/>
                        <a:cs typeface="Times New Roman" pitchFamily="18" charset="0"/>
                      </a:endParaRP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0" dirty="0" smtClean="0">
                          <a:solidFill>
                            <a:schemeClr val="bg1"/>
                          </a:solidFill>
                          <a:latin typeface="Times New Roman" pitchFamily="18" charset="0"/>
                          <a:ea typeface="+mn-ea"/>
                          <a:cs typeface="Times New Roman" pitchFamily="18" charset="0"/>
                        </a:rPr>
                        <a:t>90%</a:t>
                      </a:r>
                      <a:endParaRPr lang="zh-TW" altLang="en-US" b="0" dirty="0" smtClean="0">
                        <a:solidFill>
                          <a:schemeClr val="bg1"/>
                        </a:solidFill>
                        <a:latin typeface="Times New Roman" pitchFamily="18" charset="0"/>
                        <a:ea typeface="+mn-ea"/>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0" dirty="0" smtClean="0">
                          <a:solidFill>
                            <a:schemeClr val="bg1"/>
                          </a:solidFill>
                          <a:latin typeface="Times New Roman" pitchFamily="18" charset="0"/>
                          <a:ea typeface="+mn-ea"/>
                          <a:cs typeface="Times New Roman" pitchFamily="18" charset="0"/>
                        </a:rPr>
                        <a:t>95%</a:t>
                      </a:r>
                      <a:endParaRPr lang="zh-TW" altLang="en-US" b="0" dirty="0" smtClean="0">
                        <a:solidFill>
                          <a:schemeClr val="bg1"/>
                        </a:solidFill>
                        <a:latin typeface="Times New Roman" pitchFamily="18" charset="0"/>
                        <a:ea typeface="+mn-ea"/>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0" dirty="0" smtClean="0">
                          <a:solidFill>
                            <a:schemeClr val="bg1"/>
                          </a:solidFill>
                          <a:latin typeface="Times New Roman" pitchFamily="18" charset="0"/>
                          <a:ea typeface="+mn-ea"/>
                          <a:cs typeface="Times New Roman" pitchFamily="18" charset="0"/>
                        </a:rPr>
                        <a:t>100%</a:t>
                      </a:r>
                      <a:endParaRPr lang="zh-TW" altLang="en-US" b="0" dirty="0" smtClean="0">
                        <a:solidFill>
                          <a:schemeClr val="bg1"/>
                        </a:solidFill>
                        <a:latin typeface="Times New Roman" pitchFamily="18" charset="0"/>
                        <a:ea typeface="+mn-ea"/>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0" dirty="0" smtClean="0">
                          <a:solidFill>
                            <a:schemeClr val="bg1"/>
                          </a:solidFill>
                          <a:latin typeface="Times New Roman" pitchFamily="18" charset="0"/>
                          <a:ea typeface="+mn-ea"/>
                          <a:cs typeface="Times New Roman" pitchFamily="18" charset="0"/>
                        </a:rPr>
                        <a:t>100%</a:t>
                      </a:r>
                      <a:endParaRPr lang="zh-TW" altLang="en-US" b="0" dirty="0" smtClean="0">
                        <a:solidFill>
                          <a:schemeClr val="bg1"/>
                        </a:solidFill>
                        <a:latin typeface="Times New Roman" pitchFamily="18" charset="0"/>
                        <a:ea typeface="+mn-ea"/>
                        <a:cs typeface="Times New Roman" pitchFamily="18" charset="0"/>
                      </a:endParaRPr>
                    </a:p>
                  </a:txBody>
                  <a:tcPr/>
                </a:tc>
              </a:tr>
              <a:tr h="370840">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0" dirty="0" smtClean="0">
                          <a:solidFill>
                            <a:schemeClr val="bg1"/>
                          </a:solidFill>
                          <a:latin typeface="Times New Roman" pitchFamily="18" charset="0"/>
                          <a:ea typeface="+mn-ea"/>
                          <a:cs typeface="Times New Roman" pitchFamily="18" charset="0"/>
                        </a:rPr>
                        <a:t>Condition3</a:t>
                      </a:r>
                      <a:r>
                        <a:rPr lang="zh-TW" altLang="en-US" b="0" dirty="0" smtClean="0">
                          <a:solidFill>
                            <a:schemeClr val="bg1"/>
                          </a:solidFill>
                          <a:latin typeface="Times New Roman" pitchFamily="18" charset="0"/>
                          <a:ea typeface="+mn-ea"/>
                          <a:cs typeface="Times New Roman" pitchFamily="18" charset="0"/>
                        </a:rPr>
                        <a:t>完成比率</a:t>
                      </a:r>
                    </a:p>
                  </a:txBody>
                  <a:tcPr>
                    <a:solidFill>
                      <a:schemeClr val="bg2">
                        <a:lumMod val="60000"/>
                        <a:lumOff val="40000"/>
                      </a:schemeClr>
                    </a:solidFill>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r>
              <a:tr h="370840">
                <a:tc>
                  <a:txBody>
                    <a:bodyPr/>
                    <a:lstStyle/>
                    <a:p>
                      <a:pPr algn="ctr"/>
                      <a:r>
                        <a:rPr lang="en-US" altLang="zh-TW" b="0" dirty="0" smtClean="0">
                          <a:solidFill>
                            <a:schemeClr val="bg1"/>
                          </a:solidFill>
                          <a:latin typeface="Times New Roman" pitchFamily="18" charset="0"/>
                          <a:ea typeface="+mn-ea"/>
                          <a:cs typeface="Times New Roman" pitchFamily="18" charset="0"/>
                        </a:rPr>
                        <a:t>6</a:t>
                      </a:r>
                      <a:r>
                        <a:rPr lang="zh-TW" altLang="en-US" b="0" dirty="0" smtClean="0">
                          <a:solidFill>
                            <a:schemeClr val="bg1"/>
                          </a:solidFill>
                          <a:latin typeface="Times New Roman" pitchFamily="18" charset="0"/>
                          <a:ea typeface="+mn-ea"/>
                          <a:cs typeface="Times New Roman" pitchFamily="18" charset="0"/>
                        </a:rPr>
                        <a:t>歲</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lang="en-US" altLang="zh-TW" b="0" dirty="0" smtClean="0">
                          <a:solidFill>
                            <a:schemeClr val="bg1"/>
                          </a:solidFill>
                          <a:latin typeface="Times New Roman" pitchFamily="18" charset="0"/>
                          <a:ea typeface="+mn-ea"/>
                          <a:cs typeface="Times New Roman" pitchFamily="18" charset="0"/>
                        </a:rPr>
                        <a:t>8</a:t>
                      </a:r>
                      <a:r>
                        <a:rPr lang="zh-TW" altLang="en-US" b="0" dirty="0" smtClean="0">
                          <a:solidFill>
                            <a:schemeClr val="bg1"/>
                          </a:solidFill>
                          <a:latin typeface="Times New Roman" pitchFamily="18" charset="0"/>
                          <a:ea typeface="+mn-ea"/>
                          <a:cs typeface="Times New Roman" pitchFamily="18" charset="0"/>
                        </a:rPr>
                        <a:t>歲</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lang="en-US" altLang="zh-TW" b="0" dirty="0" smtClean="0">
                          <a:solidFill>
                            <a:schemeClr val="bg1"/>
                          </a:solidFill>
                          <a:latin typeface="Times New Roman" pitchFamily="18" charset="0"/>
                          <a:ea typeface="+mn-ea"/>
                          <a:cs typeface="Times New Roman" pitchFamily="18" charset="0"/>
                        </a:rPr>
                        <a:t>10</a:t>
                      </a:r>
                      <a:r>
                        <a:rPr lang="zh-TW" altLang="en-US" b="0" dirty="0" smtClean="0">
                          <a:solidFill>
                            <a:schemeClr val="bg1"/>
                          </a:solidFill>
                          <a:latin typeface="Times New Roman" pitchFamily="18" charset="0"/>
                          <a:ea typeface="+mn-ea"/>
                          <a:cs typeface="Times New Roman" pitchFamily="18" charset="0"/>
                        </a:rPr>
                        <a:t>歲</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lang="zh-TW" altLang="en-US" b="0" dirty="0" smtClean="0">
                          <a:solidFill>
                            <a:schemeClr val="bg1"/>
                          </a:solidFill>
                          <a:latin typeface="Times New Roman" pitchFamily="18" charset="0"/>
                          <a:ea typeface="+mn-ea"/>
                          <a:cs typeface="Times New Roman" pitchFamily="18" charset="0"/>
                        </a:rPr>
                        <a:t>成年人</a:t>
                      </a:r>
                      <a:endParaRPr lang="zh-TW" altLang="en-US" b="0" dirty="0">
                        <a:solidFill>
                          <a:schemeClr val="bg1"/>
                        </a:solidFill>
                        <a:latin typeface="Times New Roman" pitchFamily="18" charset="0"/>
                        <a:ea typeface="+mn-ea"/>
                        <a:cs typeface="Times New Roman" pitchFamily="18" charset="0"/>
                      </a:endParaRP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0" dirty="0" smtClean="0">
                          <a:solidFill>
                            <a:schemeClr val="bg1"/>
                          </a:solidFill>
                          <a:latin typeface="Times New Roman" pitchFamily="18" charset="0"/>
                          <a:ea typeface="+mn-ea"/>
                          <a:cs typeface="Times New Roman" pitchFamily="18" charset="0"/>
                        </a:rPr>
                        <a:t>100%</a:t>
                      </a:r>
                      <a:endParaRPr lang="zh-TW" altLang="en-US" b="0" dirty="0" smtClean="0">
                        <a:solidFill>
                          <a:schemeClr val="bg1"/>
                        </a:solidFill>
                        <a:latin typeface="Times New Roman" pitchFamily="18" charset="0"/>
                        <a:ea typeface="+mn-ea"/>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0" dirty="0" smtClean="0">
                          <a:solidFill>
                            <a:schemeClr val="bg1"/>
                          </a:solidFill>
                          <a:latin typeface="Times New Roman" pitchFamily="18" charset="0"/>
                          <a:ea typeface="+mn-ea"/>
                          <a:cs typeface="Times New Roman" pitchFamily="18" charset="0"/>
                        </a:rPr>
                        <a:t>100%</a:t>
                      </a:r>
                      <a:endParaRPr lang="zh-TW" altLang="en-US" b="0" dirty="0" smtClean="0">
                        <a:solidFill>
                          <a:schemeClr val="bg1"/>
                        </a:solidFill>
                        <a:latin typeface="Times New Roman" pitchFamily="18" charset="0"/>
                        <a:ea typeface="+mn-ea"/>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0" dirty="0" smtClean="0">
                          <a:solidFill>
                            <a:schemeClr val="bg1"/>
                          </a:solidFill>
                          <a:latin typeface="Times New Roman" pitchFamily="18" charset="0"/>
                          <a:ea typeface="+mn-ea"/>
                          <a:cs typeface="Times New Roman" pitchFamily="18" charset="0"/>
                        </a:rPr>
                        <a:t>100%</a:t>
                      </a:r>
                      <a:endParaRPr lang="zh-TW" altLang="en-US" b="0" dirty="0" smtClean="0">
                        <a:solidFill>
                          <a:schemeClr val="bg1"/>
                        </a:solidFill>
                        <a:latin typeface="Times New Roman" pitchFamily="18" charset="0"/>
                        <a:ea typeface="+mn-ea"/>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0" dirty="0" smtClean="0">
                          <a:solidFill>
                            <a:schemeClr val="bg1"/>
                          </a:solidFill>
                          <a:latin typeface="Times New Roman" pitchFamily="18" charset="0"/>
                          <a:ea typeface="+mn-ea"/>
                          <a:cs typeface="Times New Roman" pitchFamily="18" charset="0"/>
                        </a:rPr>
                        <a:t>100%</a:t>
                      </a:r>
                      <a:endParaRPr lang="zh-TW" altLang="en-US" b="0" dirty="0" smtClean="0">
                        <a:solidFill>
                          <a:schemeClr val="bg1"/>
                        </a:solidFill>
                        <a:latin typeface="Times New Roman" pitchFamily="18" charset="0"/>
                        <a:ea typeface="+mn-ea"/>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latin typeface="Times New Roman" pitchFamily="18" charset="0"/>
                <a:cs typeface="Times New Roman" pitchFamily="18" charset="0"/>
              </a:rPr>
              <a:t>實驗</a:t>
            </a:r>
            <a:r>
              <a:rPr lang="zh-TW" altLang="en-US" dirty="0" smtClean="0">
                <a:latin typeface="Times New Roman" pitchFamily="18" charset="0"/>
                <a:cs typeface="Times New Roman" pitchFamily="18" charset="0"/>
              </a:rPr>
              <a:t>次數</a:t>
            </a:r>
            <a:r>
              <a:rPr lang="zh-TW" altLang="en-US" dirty="0" smtClean="0">
                <a:latin typeface="Times New Roman" pitchFamily="18" charset="0"/>
                <a:cs typeface="Times New Roman" pitchFamily="18" charset="0"/>
              </a:rPr>
              <a:t>分數</a:t>
            </a:r>
            <a:r>
              <a:rPr lang="zh-TW" altLang="en-US" dirty="0" smtClean="0">
                <a:latin typeface="Times New Roman" pitchFamily="18" charset="0"/>
                <a:cs typeface="Times New Roman" pitchFamily="18" charset="0"/>
              </a:rPr>
              <a:t>結果</a:t>
            </a:r>
            <a:r>
              <a:rPr lang="en-US" altLang="zh-TW" dirty="0" smtClean="0">
                <a:latin typeface="Times New Roman" pitchFamily="18" charset="0"/>
                <a:cs typeface="Times New Roman" pitchFamily="18" charset="0"/>
              </a:rPr>
              <a:t>:</a:t>
            </a:r>
          </a:p>
          <a:p>
            <a:endParaRPr lang="en-US" altLang="zh-TW" dirty="0" smtClean="0">
              <a:latin typeface="Times New Roman" pitchFamily="18" charset="0"/>
              <a:cs typeface="Times New Roman" pitchFamily="18" charset="0"/>
            </a:endParaRPr>
          </a:p>
          <a:p>
            <a:r>
              <a:rPr lang="en-US" altLang="zh-TW" dirty="0" smtClean="0">
                <a:latin typeface="Times New Roman" pitchFamily="18" charset="0"/>
                <a:cs typeface="Times New Roman" pitchFamily="18" charset="0"/>
              </a:rPr>
              <a:t> Condition 2</a:t>
            </a:r>
            <a:r>
              <a:rPr lang="zh-TW" altLang="en-US" dirty="0" smtClean="0">
                <a:latin typeface="Times New Roman" pitchFamily="18" charset="0"/>
                <a:cs typeface="Times New Roman" pitchFamily="18" charset="0"/>
              </a:rPr>
              <a:t>結果在年齡上有顯著差異                                          </a:t>
            </a:r>
            <a:r>
              <a:rPr lang="en-US" altLang="zh-TW" dirty="0" smtClean="0">
                <a:latin typeface="Times New Roman" pitchFamily="18" charset="0"/>
                <a:cs typeface="Times New Roman" pitchFamily="18" charset="0"/>
              </a:rPr>
              <a:t>(F (3, 76) =7.42, p &lt; 0.001)</a:t>
            </a:r>
          </a:p>
          <a:p>
            <a:endParaRPr lang="en-US" altLang="zh-TW" dirty="0" smtClean="0">
              <a:latin typeface="Times New Roman" pitchFamily="18" charset="0"/>
              <a:cs typeface="Times New Roman" pitchFamily="18" charset="0"/>
            </a:endParaRPr>
          </a:p>
          <a:p>
            <a:r>
              <a:rPr lang="zh-TW" altLang="en-US" dirty="0" smtClean="0">
                <a:latin typeface="Times New Roman" pitchFamily="18" charset="0"/>
                <a:cs typeface="Times New Roman" pitchFamily="18" charset="0"/>
              </a:rPr>
              <a:t>事後比較結果</a:t>
            </a:r>
            <a:endParaRPr lang="en-US" altLang="zh-TW" dirty="0" smtClean="0">
              <a:latin typeface="Times New Roman" pitchFamily="18" charset="0"/>
              <a:cs typeface="Times New Roman" pitchFamily="18" charset="0"/>
            </a:endParaRPr>
          </a:p>
          <a:p>
            <a:pPr lvl="1"/>
            <a:r>
              <a:rPr lang="en-US" altLang="zh-TW" dirty="0" smtClean="0">
                <a:latin typeface="Times New Roman" pitchFamily="18" charset="0"/>
                <a:cs typeface="Times New Roman" pitchFamily="18" charset="0"/>
              </a:rPr>
              <a:t>(a)6</a:t>
            </a:r>
            <a:r>
              <a:rPr lang="zh-TW" altLang="en-US" dirty="0" smtClean="0">
                <a:latin typeface="Times New Roman" pitchFamily="18" charset="0"/>
                <a:cs typeface="Times New Roman" pitchFamily="18" charset="0"/>
              </a:rPr>
              <a:t>歲與</a:t>
            </a:r>
            <a:r>
              <a:rPr lang="en-US" altLang="zh-TW" dirty="0" smtClean="0">
                <a:latin typeface="Times New Roman" pitchFamily="18" charset="0"/>
                <a:cs typeface="Times New Roman" pitchFamily="18" charset="0"/>
              </a:rPr>
              <a:t>10</a:t>
            </a:r>
            <a:r>
              <a:rPr lang="zh-TW" altLang="en-US" dirty="0" smtClean="0">
                <a:latin typeface="Times New Roman" pitchFamily="18" charset="0"/>
                <a:cs typeface="Times New Roman" pitchFamily="18" charset="0"/>
              </a:rPr>
              <a:t>歲有顯著差異</a:t>
            </a:r>
            <a:r>
              <a:rPr lang="en-US" altLang="zh-TW" dirty="0" smtClean="0">
                <a:latin typeface="Times New Roman" pitchFamily="18" charset="0"/>
                <a:cs typeface="Times New Roman" pitchFamily="18" charset="0"/>
              </a:rPr>
              <a:t>(p &lt; 0.01)</a:t>
            </a:r>
          </a:p>
          <a:p>
            <a:pPr lvl="1"/>
            <a:r>
              <a:rPr lang="en-US" altLang="zh-TW" dirty="0" smtClean="0">
                <a:latin typeface="Times New Roman" pitchFamily="18" charset="0"/>
                <a:cs typeface="Times New Roman" pitchFamily="18" charset="0"/>
              </a:rPr>
              <a:t>(b)6</a:t>
            </a:r>
            <a:r>
              <a:rPr lang="zh-TW" altLang="en-US" dirty="0" smtClean="0">
                <a:latin typeface="Times New Roman" pitchFamily="18" charset="0"/>
                <a:cs typeface="Times New Roman" pitchFamily="18" charset="0"/>
              </a:rPr>
              <a:t>歲與成年人有顯著差異</a:t>
            </a:r>
            <a:r>
              <a:rPr lang="en-US" altLang="zh-TW" dirty="0" smtClean="0">
                <a:latin typeface="Times New Roman" pitchFamily="18" charset="0"/>
                <a:cs typeface="Times New Roman" pitchFamily="18" charset="0"/>
              </a:rPr>
              <a:t>(p &lt; 0.01)</a:t>
            </a:r>
          </a:p>
          <a:p>
            <a:endParaRPr lang="en-US" altLang="zh-TW" dirty="0" smtClean="0">
              <a:latin typeface="Times New Roman" pitchFamily="18" charset="0"/>
              <a:cs typeface="Times New Roman" pitchFamily="18" charset="0"/>
            </a:endParaRPr>
          </a:p>
          <a:p>
            <a:pPr>
              <a:buNone/>
            </a:pPr>
            <a:endParaRPr lang="en-US" altLang="zh-TW" dirty="0" smtClean="0">
              <a:latin typeface="Times New Roman" pitchFamily="18" charset="0"/>
              <a:cs typeface="Times New Roman" pitchFamily="18" charset="0"/>
            </a:endParaRPr>
          </a:p>
          <a:p>
            <a:endParaRPr lang="zh-TW" altLang="en-US" dirty="0"/>
          </a:p>
        </p:txBody>
      </p:sp>
      <p:sp>
        <p:nvSpPr>
          <p:cNvPr id="3" name="標題 2"/>
          <p:cNvSpPr>
            <a:spLocks noGrp="1"/>
          </p:cNvSpPr>
          <p:nvPr>
            <p:ph type="title"/>
          </p:nvPr>
        </p:nvSpPr>
        <p:spPr/>
        <p:txBody>
          <a:bodyPr/>
          <a:lstStyle/>
          <a:p>
            <a:pPr algn="ctr"/>
            <a:r>
              <a:rPr lang="en-US" altLang="zh-TW" dirty="0" smtClean="0"/>
              <a:t>Results</a:t>
            </a:r>
            <a:endParaRPr lang="zh-TW"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lnSpcReduction="10000"/>
          </a:bodyPr>
          <a:lstStyle/>
          <a:p>
            <a:r>
              <a:rPr lang="zh-TW" altLang="en-US" dirty="0" smtClean="0">
                <a:latin typeface="Times New Roman" pitchFamily="18" charset="0"/>
                <a:cs typeface="Times New Roman" pitchFamily="18" charset="0"/>
              </a:rPr>
              <a:t>因子數</a:t>
            </a:r>
            <a:r>
              <a:rPr lang="en-US" altLang="zh-TW" dirty="0" smtClean="0">
                <a:latin typeface="Times New Roman" pitchFamily="18" charset="0"/>
                <a:cs typeface="Times New Roman" pitchFamily="18" charset="0"/>
              </a:rPr>
              <a:t>2 (Condition 2, Condition3) </a:t>
            </a:r>
            <a:r>
              <a:rPr lang="en-US" altLang="zh-TW" dirty="0" smtClean="0">
                <a:latin typeface="Times New Roman" pitchFamily="18" charset="0"/>
                <a:cs typeface="Times New Roman" pitchFamily="18" charset="0"/>
                <a:sym typeface="Symbol"/>
              </a:rPr>
              <a:t></a:t>
            </a:r>
            <a:r>
              <a:rPr lang="en-US" altLang="zh-TW" dirty="0" smtClean="0">
                <a:latin typeface="Times New Roman" pitchFamily="18" charset="0"/>
                <a:cs typeface="Times New Roman" pitchFamily="18" charset="0"/>
              </a:rPr>
              <a:t> 3 (6, 8, 10 year olds)</a:t>
            </a:r>
          </a:p>
          <a:p>
            <a:endParaRPr lang="en-US" altLang="zh-TW" dirty="0" smtClean="0">
              <a:latin typeface="Times New Roman" pitchFamily="18" charset="0"/>
              <a:cs typeface="Times New Roman" pitchFamily="18" charset="0"/>
            </a:endParaRPr>
          </a:p>
          <a:p>
            <a:r>
              <a:rPr lang="en-US" altLang="zh-TW" dirty="0" smtClean="0">
                <a:latin typeface="Times New Roman" pitchFamily="18" charset="0"/>
                <a:cs typeface="Times New Roman" pitchFamily="18" charset="0"/>
              </a:rPr>
              <a:t>Condition</a:t>
            </a:r>
            <a:r>
              <a:rPr lang="zh-TW" altLang="en-US" dirty="0" smtClean="0">
                <a:latin typeface="Times New Roman" pitchFamily="18" charset="0"/>
                <a:cs typeface="Times New Roman" pitchFamily="18" charset="0"/>
              </a:rPr>
              <a:t>間比較</a:t>
            </a:r>
            <a:r>
              <a:rPr lang="pl-PL" altLang="zh-TW" dirty="0" smtClean="0">
                <a:latin typeface="Times New Roman" pitchFamily="18" charset="0"/>
                <a:cs typeface="Times New Roman" pitchFamily="18" charset="0"/>
              </a:rPr>
              <a:t>(F (1, 111) </a:t>
            </a:r>
            <a:r>
              <a:rPr lang="en-US" altLang="zh-TW" dirty="0" smtClean="0">
                <a:latin typeface="Times New Roman" pitchFamily="18" charset="0"/>
                <a:cs typeface="Times New Roman" pitchFamily="18" charset="0"/>
              </a:rPr>
              <a:t>=</a:t>
            </a:r>
            <a:r>
              <a:rPr lang="pl-PL" altLang="zh-TW" dirty="0" smtClean="0">
                <a:latin typeface="Times New Roman" pitchFamily="18" charset="0"/>
                <a:cs typeface="Times New Roman" pitchFamily="18" charset="0"/>
              </a:rPr>
              <a:t>13.73, p &lt; 0.001</a:t>
            </a:r>
            <a:r>
              <a:rPr lang="en-US" altLang="zh-TW" dirty="0" smtClean="0">
                <a:latin typeface="Times New Roman" pitchFamily="18" charset="0"/>
                <a:cs typeface="Times New Roman" pitchFamily="18" charset="0"/>
              </a:rPr>
              <a:t>)</a:t>
            </a:r>
          </a:p>
          <a:p>
            <a:pPr>
              <a:buNone/>
            </a:pPr>
            <a:r>
              <a:rPr lang="en-US" altLang="zh-TW" dirty="0" smtClean="0">
                <a:latin typeface="Times New Roman" pitchFamily="18" charset="0"/>
                <a:cs typeface="Times New Roman" pitchFamily="18" charset="0"/>
              </a:rPr>
              <a:t>	Condition3</a:t>
            </a:r>
            <a:r>
              <a:rPr lang="zh-TW" altLang="en-US" dirty="0" smtClean="0">
                <a:latin typeface="Times New Roman" pitchFamily="18" charset="0"/>
                <a:cs typeface="Times New Roman" pitchFamily="18" charset="0"/>
              </a:rPr>
              <a:t>人分數顯著比</a:t>
            </a:r>
            <a:r>
              <a:rPr lang="en-US" altLang="zh-TW" dirty="0" smtClean="0">
                <a:latin typeface="Times New Roman" pitchFamily="18" charset="0"/>
                <a:cs typeface="Times New Roman" pitchFamily="18" charset="0"/>
              </a:rPr>
              <a:t> Condition2</a:t>
            </a:r>
            <a:r>
              <a:rPr lang="zh-TW" altLang="en-US" dirty="0" smtClean="0">
                <a:latin typeface="Times New Roman" pitchFamily="18" charset="0"/>
                <a:cs typeface="Times New Roman" pitchFamily="18" charset="0"/>
              </a:rPr>
              <a:t>還低</a:t>
            </a:r>
            <a:endParaRPr lang="en-US" altLang="zh-TW" dirty="0" smtClean="0">
              <a:latin typeface="Times New Roman" pitchFamily="18" charset="0"/>
              <a:cs typeface="Times New Roman" pitchFamily="18" charset="0"/>
            </a:endParaRPr>
          </a:p>
          <a:p>
            <a:pPr>
              <a:buNone/>
            </a:pPr>
            <a:endParaRPr lang="en-US" altLang="zh-TW" dirty="0" smtClean="0">
              <a:latin typeface="Times New Roman" pitchFamily="18" charset="0"/>
              <a:cs typeface="Times New Roman" pitchFamily="18" charset="0"/>
            </a:endParaRPr>
          </a:p>
          <a:p>
            <a:r>
              <a:rPr lang="zh-TW" altLang="en-US" dirty="0" smtClean="0">
                <a:latin typeface="Times New Roman" pitchFamily="18" charset="0"/>
                <a:cs typeface="Times New Roman" pitchFamily="18" charset="0"/>
              </a:rPr>
              <a:t>年齡之間有顯著差異</a:t>
            </a:r>
            <a:r>
              <a:rPr lang="pl-PL" altLang="zh-TW" dirty="0" smtClean="0">
                <a:latin typeface="Times New Roman" pitchFamily="18" charset="0"/>
                <a:cs typeface="Times New Roman" pitchFamily="18" charset="0"/>
              </a:rPr>
              <a:t>(F (2, 111) </a:t>
            </a:r>
            <a:r>
              <a:rPr lang="en-US" altLang="zh-TW" dirty="0" smtClean="0">
                <a:latin typeface="Times New Roman" pitchFamily="18" charset="0"/>
                <a:cs typeface="Times New Roman" pitchFamily="18" charset="0"/>
              </a:rPr>
              <a:t>=</a:t>
            </a:r>
            <a:r>
              <a:rPr lang="pl-PL" altLang="zh-TW" dirty="0" smtClean="0">
                <a:latin typeface="Times New Roman" pitchFamily="18" charset="0"/>
                <a:cs typeface="Times New Roman" pitchFamily="18" charset="0"/>
              </a:rPr>
              <a:t>12.56, p &lt; 0.001</a:t>
            </a:r>
            <a:r>
              <a:rPr lang="en-US" altLang="zh-TW" dirty="0" smtClean="0">
                <a:latin typeface="Times New Roman" pitchFamily="18" charset="0"/>
                <a:cs typeface="Times New Roman" pitchFamily="18" charset="0"/>
              </a:rPr>
              <a:t>)</a:t>
            </a:r>
          </a:p>
          <a:p>
            <a:pPr>
              <a:buNone/>
            </a:pPr>
            <a:r>
              <a:rPr lang="en-US" altLang="zh-TW" dirty="0" smtClean="0">
                <a:latin typeface="Times New Roman" pitchFamily="18" charset="0"/>
                <a:cs typeface="Times New Roman" pitchFamily="18" charset="0"/>
              </a:rPr>
              <a:t>	</a:t>
            </a:r>
            <a:r>
              <a:rPr lang="zh-TW" altLang="en-US" dirty="0" smtClean="0">
                <a:latin typeface="Times New Roman" pitchFamily="18" charset="0"/>
                <a:cs typeface="Times New Roman" pitchFamily="18" charset="0"/>
              </a:rPr>
              <a:t>事後比較</a:t>
            </a:r>
            <a:r>
              <a:rPr lang="en-US" altLang="zh-TW" dirty="0" smtClean="0">
                <a:latin typeface="Times New Roman" pitchFamily="18" charset="0"/>
                <a:cs typeface="Times New Roman" pitchFamily="18" charset="0"/>
              </a:rPr>
              <a:t>:</a:t>
            </a:r>
          </a:p>
          <a:p>
            <a:pPr>
              <a:buNone/>
            </a:pPr>
            <a:r>
              <a:rPr lang="en-US" altLang="zh-TW" dirty="0" smtClean="0">
                <a:latin typeface="Times New Roman" pitchFamily="18" charset="0"/>
                <a:cs typeface="Times New Roman" pitchFamily="18" charset="0"/>
              </a:rPr>
              <a:t>		 6</a:t>
            </a:r>
            <a:r>
              <a:rPr lang="zh-TW" altLang="en-US" dirty="0" smtClean="0">
                <a:latin typeface="Times New Roman" pitchFamily="18" charset="0"/>
                <a:cs typeface="Times New Roman" pitchFamily="18" charset="0"/>
              </a:rPr>
              <a:t>歲與</a:t>
            </a:r>
            <a:r>
              <a:rPr lang="en-US" altLang="zh-TW" dirty="0" smtClean="0">
                <a:latin typeface="Times New Roman" pitchFamily="18" charset="0"/>
                <a:cs typeface="Times New Roman" pitchFamily="18" charset="0"/>
              </a:rPr>
              <a:t>8</a:t>
            </a:r>
            <a:r>
              <a:rPr lang="zh-TW" altLang="en-US" dirty="0" smtClean="0">
                <a:latin typeface="Times New Roman" pitchFamily="18" charset="0"/>
                <a:cs typeface="Times New Roman" pitchFamily="18" charset="0"/>
              </a:rPr>
              <a:t>歲</a:t>
            </a:r>
            <a:r>
              <a:rPr lang="en-US" altLang="zh-TW" dirty="0" smtClean="0">
                <a:latin typeface="Times New Roman" pitchFamily="18" charset="0"/>
                <a:cs typeface="Times New Roman" pitchFamily="18" charset="0"/>
              </a:rPr>
              <a:t>(p &lt; 0.05)</a:t>
            </a:r>
            <a:r>
              <a:rPr lang="zh-TW" altLang="en-US" dirty="0" smtClean="0">
                <a:latin typeface="Times New Roman" pitchFamily="18" charset="0"/>
                <a:cs typeface="Times New Roman" pitchFamily="18" charset="0"/>
              </a:rPr>
              <a:t>和</a:t>
            </a:r>
            <a:r>
              <a:rPr lang="en-US" altLang="zh-TW" dirty="0" smtClean="0">
                <a:latin typeface="Times New Roman" pitchFamily="18" charset="0"/>
                <a:cs typeface="Times New Roman" pitchFamily="18" charset="0"/>
              </a:rPr>
              <a:t>10</a:t>
            </a:r>
            <a:r>
              <a:rPr lang="zh-TW" altLang="en-US" dirty="0" smtClean="0">
                <a:latin typeface="Times New Roman" pitchFamily="18" charset="0"/>
                <a:cs typeface="Times New Roman" pitchFamily="18" charset="0"/>
              </a:rPr>
              <a:t>歲有顯著差異                        </a:t>
            </a:r>
            <a:r>
              <a:rPr lang="en-US" altLang="zh-TW" dirty="0" smtClean="0">
                <a:latin typeface="Times New Roman" pitchFamily="18" charset="0"/>
                <a:cs typeface="Times New Roman" pitchFamily="18" charset="0"/>
              </a:rPr>
              <a:t>	(p &lt; 0.001).</a:t>
            </a:r>
          </a:p>
          <a:p>
            <a:pPr>
              <a:buNone/>
            </a:pPr>
            <a:r>
              <a:rPr lang="en-US" altLang="zh-TW" dirty="0" smtClean="0">
                <a:latin typeface="Times New Roman" pitchFamily="18" charset="0"/>
                <a:cs typeface="Times New Roman" pitchFamily="18" charset="0"/>
              </a:rPr>
              <a:t>	</a:t>
            </a:r>
            <a:endParaRPr lang="pl-PL" altLang="zh-TW" dirty="0" smtClean="0"/>
          </a:p>
          <a:p>
            <a:endParaRPr lang="zh-TW" altLang="en-US" dirty="0">
              <a:latin typeface="Times New Roman" pitchFamily="18" charset="0"/>
              <a:cs typeface="Times New Roman" pitchFamily="18" charset="0"/>
            </a:endParaRPr>
          </a:p>
        </p:txBody>
      </p:sp>
      <p:sp>
        <p:nvSpPr>
          <p:cNvPr id="3" name="標題 2"/>
          <p:cNvSpPr>
            <a:spLocks noGrp="1"/>
          </p:cNvSpPr>
          <p:nvPr>
            <p:ph type="title"/>
          </p:nvPr>
        </p:nvSpPr>
        <p:spPr/>
        <p:txBody>
          <a:bodyPr/>
          <a:lstStyle/>
          <a:p>
            <a:pPr algn="ctr"/>
            <a:r>
              <a:rPr lang="en-US" altLang="zh-TW" dirty="0" smtClean="0"/>
              <a:t>Results</a:t>
            </a:r>
            <a:endParaRPr lang="zh-TW"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pPr>
              <a:buNone/>
            </a:pPr>
            <a:endParaRPr lang="en-US" altLang="zh-TW" dirty="0" smtClean="0">
              <a:latin typeface="Times New Roman" pitchFamily="18" charset="0"/>
              <a:cs typeface="Times New Roman" pitchFamily="18" charset="0"/>
            </a:endParaRPr>
          </a:p>
          <a:p>
            <a:endParaRPr lang="zh-TW" altLang="en-US" dirty="0"/>
          </a:p>
        </p:txBody>
      </p:sp>
      <p:sp>
        <p:nvSpPr>
          <p:cNvPr id="3" name="標題 2"/>
          <p:cNvSpPr>
            <a:spLocks noGrp="1"/>
          </p:cNvSpPr>
          <p:nvPr>
            <p:ph type="title"/>
          </p:nvPr>
        </p:nvSpPr>
        <p:spPr/>
        <p:txBody>
          <a:bodyPr/>
          <a:lstStyle/>
          <a:p>
            <a:pPr algn="ctr"/>
            <a:r>
              <a:rPr lang="en-US" altLang="zh-TW" dirty="0" smtClean="0"/>
              <a:t>Results</a:t>
            </a:r>
            <a:endParaRPr lang="zh-TW" altLang="en-US" dirty="0"/>
          </a:p>
        </p:txBody>
      </p:sp>
      <p:graphicFrame>
        <p:nvGraphicFramePr>
          <p:cNvPr id="4" name="表格 3"/>
          <p:cNvGraphicFramePr>
            <a:graphicFrameLocks noGrp="1"/>
          </p:cNvGraphicFramePr>
          <p:nvPr/>
        </p:nvGraphicFramePr>
        <p:xfrm>
          <a:off x="1547664" y="1268760"/>
          <a:ext cx="6096000" cy="52578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0" dirty="0" smtClean="0">
                          <a:solidFill>
                            <a:schemeClr val="bg1"/>
                          </a:solidFill>
                          <a:latin typeface="Times New Roman" pitchFamily="18" charset="0"/>
                          <a:ea typeface="+mn-ea"/>
                          <a:cs typeface="Times New Roman" pitchFamily="18" charset="0"/>
                        </a:rPr>
                        <a:t>Condition1</a:t>
                      </a:r>
                      <a:r>
                        <a:rPr lang="zh-TW" altLang="en-US" b="0" dirty="0" smtClean="0">
                          <a:solidFill>
                            <a:schemeClr val="bg1"/>
                          </a:solidFill>
                          <a:latin typeface="Times New Roman" pitchFamily="18" charset="0"/>
                          <a:ea typeface="+mn-ea"/>
                          <a:cs typeface="Times New Roman" pitchFamily="18" charset="0"/>
                        </a:rPr>
                        <a:t>實驗</a:t>
                      </a:r>
                      <a:r>
                        <a:rPr lang="zh-TW" altLang="en-US" b="0" dirty="0" smtClean="0">
                          <a:solidFill>
                            <a:schemeClr val="bg1"/>
                          </a:solidFill>
                          <a:latin typeface="Times New Roman" pitchFamily="18" charset="0"/>
                          <a:ea typeface="+mn-ea"/>
                          <a:cs typeface="Times New Roman" pitchFamily="18" charset="0"/>
                        </a:rPr>
                        <a:t>次數分數</a:t>
                      </a:r>
                      <a:endParaRPr lang="en-US" altLang="zh-TW" b="0" dirty="0" smtClean="0">
                        <a:solidFill>
                          <a:schemeClr val="bg1"/>
                        </a:solidFill>
                        <a:latin typeface="Times New Roman" pitchFamily="18" charset="0"/>
                        <a:ea typeface="+mn-ea"/>
                        <a:cs typeface="Times New Roman" pitchFamily="18" charset="0"/>
                      </a:endParaRPr>
                    </a:p>
                  </a:txBody>
                  <a:tcPr>
                    <a:solidFill>
                      <a:schemeClr val="bg2">
                        <a:lumMod val="60000"/>
                        <a:lumOff val="40000"/>
                      </a:schemeClr>
                    </a:solidFill>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r>
              <a:tr h="370840">
                <a:tc>
                  <a:txBody>
                    <a:bodyPr/>
                    <a:lstStyle/>
                    <a:p>
                      <a:pPr algn="ctr"/>
                      <a:r>
                        <a:rPr lang="en-US" altLang="zh-TW" b="0" dirty="0" smtClean="0">
                          <a:latin typeface="Times New Roman" pitchFamily="18" charset="0"/>
                          <a:ea typeface="+mn-ea"/>
                          <a:cs typeface="Times New Roman" pitchFamily="18" charset="0"/>
                        </a:rPr>
                        <a:t>6</a:t>
                      </a:r>
                      <a:r>
                        <a:rPr lang="zh-TW" altLang="en-US" b="0" dirty="0" smtClean="0">
                          <a:latin typeface="Times New Roman" pitchFamily="18" charset="0"/>
                          <a:ea typeface="+mn-ea"/>
                          <a:cs typeface="Times New Roman" pitchFamily="18" charset="0"/>
                        </a:rPr>
                        <a:t>歲</a:t>
                      </a:r>
                      <a:endParaRPr lang="zh-TW" altLang="en-US" b="0" dirty="0">
                        <a:latin typeface="Times New Roman" pitchFamily="18" charset="0"/>
                        <a:ea typeface="+mn-ea"/>
                        <a:cs typeface="Times New Roman" pitchFamily="18" charset="0"/>
                      </a:endParaRPr>
                    </a:p>
                  </a:txBody>
                  <a:tcPr/>
                </a:tc>
                <a:tc>
                  <a:txBody>
                    <a:bodyPr/>
                    <a:lstStyle/>
                    <a:p>
                      <a:pPr algn="ctr"/>
                      <a:r>
                        <a:rPr lang="en-US" altLang="zh-TW" b="0" dirty="0" smtClean="0">
                          <a:latin typeface="Times New Roman" pitchFamily="18" charset="0"/>
                          <a:ea typeface="+mn-ea"/>
                          <a:cs typeface="Times New Roman" pitchFamily="18" charset="0"/>
                        </a:rPr>
                        <a:t>8</a:t>
                      </a:r>
                      <a:r>
                        <a:rPr lang="zh-TW" altLang="en-US" b="0" dirty="0" smtClean="0">
                          <a:latin typeface="Times New Roman" pitchFamily="18" charset="0"/>
                          <a:ea typeface="+mn-ea"/>
                          <a:cs typeface="Times New Roman" pitchFamily="18" charset="0"/>
                        </a:rPr>
                        <a:t>歲</a:t>
                      </a:r>
                      <a:endParaRPr lang="zh-TW" altLang="en-US" b="0" dirty="0">
                        <a:latin typeface="Times New Roman" pitchFamily="18" charset="0"/>
                        <a:ea typeface="+mn-ea"/>
                        <a:cs typeface="Times New Roman" pitchFamily="18" charset="0"/>
                      </a:endParaRPr>
                    </a:p>
                  </a:txBody>
                  <a:tcPr/>
                </a:tc>
                <a:tc>
                  <a:txBody>
                    <a:bodyPr/>
                    <a:lstStyle/>
                    <a:p>
                      <a:pPr algn="ctr"/>
                      <a:r>
                        <a:rPr lang="en-US" altLang="zh-TW" b="0" dirty="0" smtClean="0">
                          <a:latin typeface="Times New Roman" pitchFamily="18" charset="0"/>
                          <a:ea typeface="+mn-ea"/>
                          <a:cs typeface="Times New Roman" pitchFamily="18" charset="0"/>
                        </a:rPr>
                        <a:t>10</a:t>
                      </a:r>
                      <a:r>
                        <a:rPr lang="zh-TW" altLang="en-US" b="0" dirty="0" smtClean="0">
                          <a:latin typeface="Times New Roman" pitchFamily="18" charset="0"/>
                          <a:ea typeface="+mn-ea"/>
                          <a:cs typeface="Times New Roman" pitchFamily="18" charset="0"/>
                        </a:rPr>
                        <a:t>歲</a:t>
                      </a:r>
                      <a:endParaRPr lang="zh-TW" altLang="en-US" b="0" dirty="0">
                        <a:latin typeface="Times New Roman" pitchFamily="18" charset="0"/>
                        <a:ea typeface="+mn-ea"/>
                        <a:cs typeface="Times New Roman" pitchFamily="18" charset="0"/>
                      </a:endParaRPr>
                    </a:p>
                  </a:txBody>
                  <a:tcPr/>
                </a:tc>
                <a:tc>
                  <a:txBody>
                    <a:bodyPr/>
                    <a:lstStyle/>
                    <a:p>
                      <a:pPr algn="ctr"/>
                      <a:r>
                        <a:rPr lang="zh-TW" altLang="en-US" b="0" dirty="0" smtClean="0">
                          <a:latin typeface="Times New Roman" pitchFamily="18" charset="0"/>
                          <a:ea typeface="+mn-ea"/>
                          <a:cs typeface="Times New Roman" pitchFamily="18" charset="0"/>
                        </a:rPr>
                        <a:t>成年人</a:t>
                      </a:r>
                      <a:endParaRPr lang="zh-TW" altLang="en-US" b="0" dirty="0">
                        <a:latin typeface="Times New Roman" pitchFamily="18" charset="0"/>
                        <a:ea typeface="+mn-ea"/>
                        <a:cs typeface="Times New Roman" pitchFamily="18" charset="0"/>
                      </a:endParaRPr>
                    </a:p>
                  </a:txBody>
                  <a:tcPr/>
                </a:tc>
              </a:tr>
              <a:tr h="370840">
                <a:tc>
                  <a:txBody>
                    <a:bodyPr/>
                    <a:lstStyle/>
                    <a:p>
                      <a:pPr algn="ctr"/>
                      <a:r>
                        <a:rPr kumimoji="0" lang="en-US" altLang="zh-TW" sz="1800" kern="1200" baseline="0" dirty="0" smtClean="0">
                          <a:solidFill>
                            <a:schemeClr val="dk1"/>
                          </a:solidFill>
                          <a:latin typeface="Times New Roman" pitchFamily="18" charset="0"/>
                          <a:ea typeface="+mn-ea"/>
                          <a:cs typeface="Times New Roman" pitchFamily="18" charset="0"/>
                        </a:rPr>
                        <a:t>M =5.00</a:t>
                      </a:r>
                    </a:p>
                    <a:p>
                      <a:pPr algn="ctr"/>
                      <a:r>
                        <a:rPr kumimoji="0" lang="en-US" altLang="zh-TW" sz="1800" kern="1200" baseline="0" dirty="0" smtClean="0">
                          <a:solidFill>
                            <a:schemeClr val="dk1"/>
                          </a:solidFill>
                          <a:latin typeface="Times New Roman" pitchFamily="18" charset="0"/>
                          <a:ea typeface="+mn-ea"/>
                          <a:cs typeface="Times New Roman" pitchFamily="18" charset="0"/>
                        </a:rPr>
                        <a:t>SD =0</a:t>
                      </a:r>
                      <a:endParaRPr lang="zh-TW" altLang="en-US" dirty="0">
                        <a:latin typeface="Times New Roman" pitchFamily="18" charset="0"/>
                        <a:ea typeface="+mn-ea"/>
                        <a:cs typeface="Times New Roman" pitchFamily="18" charset="0"/>
                      </a:endParaRPr>
                    </a:p>
                  </a:txBody>
                  <a:tcPr/>
                </a:tc>
                <a:tc>
                  <a:txBody>
                    <a:bodyPr/>
                    <a:lstStyle/>
                    <a:p>
                      <a:pPr algn="ctr"/>
                      <a:r>
                        <a:rPr kumimoji="0" lang="en-US" altLang="zh-TW" sz="1800" kern="1200" baseline="0" dirty="0" smtClean="0">
                          <a:solidFill>
                            <a:schemeClr val="dk1"/>
                          </a:solidFill>
                          <a:latin typeface="Times New Roman" pitchFamily="18" charset="0"/>
                          <a:ea typeface="+mn-ea"/>
                          <a:cs typeface="Times New Roman" pitchFamily="18" charset="0"/>
                        </a:rPr>
                        <a:t>M =2.13</a:t>
                      </a:r>
                    </a:p>
                    <a:p>
                      <a:pPr algn="ctr"/>
                      <a:r>
                        <a:rPr kumimoji="0" lang="en-US" altLang="zh-TW" sz="1800" kern="1200" baseline="0" dirty="0" smtClean="0">
                          <a:solidFill>
                            <a:schemeClr val="dk1"/>
                          </a:solidFill>
                          <a:latin typeface="Times New Roman" pitchFamily="18" charset="0"/>
                          <a:ea typeface="+mn-ea"/>
                          <a:cs typeface="Times New Roman" pitchFamily="18" charset="0"/>
                        </a:rPr>
                        <a:t>SD =2.36</a:t>
                      </a:r>
                      <a:endParaRPr lang="zh-TW" altLang="en-US" dirty="0" smtClean="0">
                        <a:latin typeface="Times New Roman" pitchFamily="18" charset="0"/>
                        <a:ea typeface="+mn-ea"/>
                        <a:cs typeface="Times New Roman" pitchFamily="18" charset="0"/>
                      </a:endParaRPr>
                    </a:p>
                  </a:txBody>
                  <a:tcPr/>
                </a:tc>
                <a:tc>
                  <a:txBody>
                    <a:bodyPr/>
                    <a:lstStyle/>
                    <a:p>
                      <a:pPr algn="ctr"/>
                      <a:r>
                        <a:rPr kumimoji="0" lang="en-US" altLang="zh-TW" sz="1800" kern="1200" baseline="0" dirty="0" smtClean="0">
                          <a:solidFill>
                            <a:schemeClr val="dk1"/>
                          </a:solidFill>
                          <a:latin typeface="Times New Roman" pitchFamily="18" charset="0"/>
                          <a:ea typeface="+mn-ea"/>
                          <a:cs typeface="Times New Roman" pitchFamily="18" charset="0"/>
                        </a:rPr>
                        <a:t>M =2.00</a:t>
                      </a:r>
                    </a:p>
                    <a:p>
                      <a:pPr algn="ctr"/>
                      <a:r>
                        <a:rPr kumimoji="0" lang="en-US" altLang="zh-TW" sz="1800" kern="1200" baseline="0" dirty="0" smtClean="0">
                          <a:solidFill>
                            <a:schemeClr val="dk1"/>
                          </a:solidFill>
                          <a:latin typeface="Times New Roman" pitchFamily="18" charset="0"/>
                          <a:ea typeface="+mn-ea"/>
                          <a:cs typeface="Times New Roman" pitchFamily="18" charset="0"/>
                        </a:rPr>
                        <a:t>SD =1.71</a:t>
                      </a:r>
                      <a:endParaRPr lang="zh-TW" altLang="en-US" dirty="0" smtClean="0">
                        <a:latin typeface="Times New Roman" pitchFamily="18" charset="0"/>
                        <a:ea typeface="+mn-ea"/>
                        <a:cs typeface="Times New Roman" pitchFamily="18" charset="0"/>
                      </a:endParaRPr>
                    </a:p>
                  </a:txBody>
                  <a:tcPr/>
                </a:tc>
                <a:tc>
                  <a:txBody>
                    <a:bodyPr/>
                    <a:lstStyle/>
                    <a:p>
                      <a:pPr algn="ctr"/>
                      <a:r>
                        <a:rPr kumimoji="0" lang="en-US" altLang="zh-TW" sz="1800" kern="1200" baseline="0" dirty="0" smtClean="0">
                          <a:solidFill>
                            <a:schemeClr val="dk1"/>
                          </a:solidFill>
                          <a:latin typeface="Times New Roman" pitchFamily="18" charset="0"/>
                          <a:ea typeface="+mn-ea"/>
                          <a:cs typeface="Times New Roman" pitchFamily="18" charset="0"/>
                        </a:rPr>
                        <a:t>M =0.30</a:t>
                      </a:r>
                    </a:p>
                    <a:p>
                      <a:pPr algn="ctr"/>
                      <a:r>
                        <a:rPr kumimoji="0" lang="en-US" altLang="zh-TW" sz="1800" kern="1200" baseline="0" dirty="0" smtClean="0">
                          <a:solidFill>
                            <a:schemeClr val="dk1"/>
                          </a:solidFill>
                          <a:latin typeface="Times New Roman" pitchFamily="18" charset="0"/>
                          <a:ea typeface="+mn-ea"/>
                          <a:cs typeface="Times New Roman" pitchFamily="18" charset="0"/>
                        </a:rPr>
                        <a:t>SD =0.73</a:t>
                      </a:r>
                      <a:endParaRPr lang="zh-TW" altLang="en-US" dirty="0" smtClean="0">
                        <a:latin typeface="Times New Roman" pitchFamily="18" charset="0"/>
                        <a:ea typeface="+mn-ea"/>
                        <a:cs typeface="Times New Roman" pitchFamily="18" charset="0"/>
                      </a:endParaRPr>
                    </a:p>
                  </a:txBody>
                  <a:tcPr/>
                </a:tc>
              </a:tr>
              <a:tr h="370840">
                <a:tc gridSpan="4">
                  <a:txBody>
                    <a:bodyPr/>
                    <a:lstStyle/>
                    <a:p>
                      <a:pPr algn="ctr"/>
                      <a:r>
                        <a:rPr lang="en-US" altLang="zh-TW" dirty="0" smtClean="0">
                          <a:latin typeface="Times New Roman" pitchFamily="18" charset="0"/>
                          <a:ea typeface="+mn-ea"/>
                          <a:cs typeface="Times New Roman" pitchFamily="18" charset="0"/>
                        </a:rPr>
                        <a:t>6</a:t>
                      </a:r>
                      <a:r>
                        <a:rPr lang="zh-TW" altLang="en-US" dirty="0" smtClean="0">
                          <a:latin typeface="Times New Roman" pitchFamily="18" charset="0"/>
                          <a:ea typeface="+mn-ea"/>
                          <a:cs typeface="Times New Roman" pitchFamily="18" charset="0"/>
                        </a:rPr>
                        <a:t>歲</a:t>
                      </a:r>
                      <a:r>
                        <a:rPr lang="en-US" altLang="zh-TW" dirty="0" smtClean="0">
                          <a:latin typeface="Times New Roman" pitchFamily="18" charset="0"/>
                          <a:ea typeface="+mn-ea"/>
                          <a:cs typeface="Times New Roman" pitchFamily="18" charset="0"/>
                        </a:rPr>
                        <a:t>&gt;8</a:t>
                      </a:r>
                      <a:r>
                        <a:rPr lang="zh-TW" altLang="en-US" dirty="0" smtClean="0">
                          <a:latin typeface="Times New Roman" pitchFamily="18" charset="0"/>
                          <a:ea typeface="+mn-ea"/>
                          <a:cs typeface="Times New Roman" pitchFamily="18" charset="0"/>
                        </a:rPr>
                        <a:t>歲</a:t>
                      </a:r>
                      <a:r>
                        <a:rPr lang="en-US" altLang="zh-TW" dirty="0" smtClean="0">
                          <a:latin typeface="Times New Roman" pitchFamily="18" charset="0"/>
                          <a:ea typeface="+mn-ea"/>
                          <a:cs typeface="Times New Roman" pitchFamily="18" charset="0"/>
                        </a:rPr>
                        <a:t>&gt;10</a:t>
                      </a:r>
                      <a:r>
                        <a:rPr lang="zh-TW" altLang="en-US" dirty="0" smtClean="0">
                          <a:latin typeface="Times New Roman" pitchFamily="18" charset="0"/>
                          <a:ea typeface="+mn-ea"/>
                          <a:cs typeface="Times New Roman" pitchFamily="18" charset="0"/>
                        </a:rPr>
                        <a:t>歲</a:t>
                      </a:r>
                      <a:r>
                        <a:rPr lang="en-US" altLang="zh-TW" dirty="0" smtClean="0">
                          <a:latin typeface="Times New Roman" pitchFamily="18" charset="0"/>
                          <a:ea typeface="+mn-ea"/>
                          <a:cs typeface="Times New Roman" pitchFamily="18" charset="0"/>
                        </a:rPr>
                        <a:t>&gt;</a:t>
                      </a:r>
                      <a:r>
                        <a:rPr lang="zh-TW" altLang="en-US" dirty="0" smtClean="0">
                          <a:latin typeface="Times New Roman" pitchFamily="18" charset="0"/>
                          <a:ea typeface="+mn-ea"/>
                          <a:cs typeface="Times New Roman" pitchFamily="18" charset="0"/>
                        </a:rPr>
                        <a:t>成年人</a:t>
                      </a:r>
                      <a:endParaRPr lang="zh-TW" altLang="en-US" dirty="0">
                        <a:latin typeface="Times New Roman" pitchFamily="18" charset="0"/>
                        <a:ea typeface="+mn-ea"/>
                        <a:cs typeface="Times New Roman" pitchFamily="18" charset="0"/>
                      </a:endParaRPr>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r>
              <a:tr h="370840">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0" dirty="0" smtClean="0">
                          <a:latin typeface="Times New Roman" pitchFamily="18" charset="0"/>
                          <a:ea typeface="+mn-ea"/>
                          <a:cs typeface="Times New Roman" pitchFamily="18" charset="0"/>
                        </a:rPr>
                        <a:t>Condition2</a:t>
                      </a:r>
                      <a:r>
                        <a:rPr lang="zh-TW" altLang="en-US" dirty="0" smtClean="0">
                          <a:latin typeface="Times New Roman" pitchFamily="18" charset="0"/>
                          <a:ea typeface="+mn-ea"/>
                          <a:cs typeface="Times New Roman" pitchFamily="18" charset="0"/>
                        </a:rPr>
                        <a:t>實驗</a:t>
                      </a:r>
                      <a:r>
                        <a:rPr lang="zh-TW" altLang="en-US" dirty="0" smtClean="0">
                          <a:latin typeface="Times New Roman" pitchFamily="18" charset="0"/>
                          <a:ea typeface="+mn-ea"/>
                          <a:cs typeface="Times New Roman" pitchFamily="18" charset="0"/>
                        </a:rPr>
                        <a:t>次數分數</a:t>
                      </a:r>
                      <a:endParaRPr lang="en-US" altLang="zh-TW" dirty="0" smtClean="0">
                        <a:latin typeface="Times New Roman" pitchFamily="18" charset="0"/>
                        <a:ea typeface="+mn-ea"/>
                        <a:cs typeface="Times New Roman" pitchFamily="18" charset="0"/>
                      </a:endParaRPr>
                    </a:p>
                  </a:txBody>
                  <a:tcPr>
                    <a:solidFill>
                      <a:schemeClr val="bg2">
                        <a:lumMod val="60000"/>
                        <a:lumOff val="40000"/>
                      </a:schemeClr>
                    </a:solidFill>
                  </a:tcPr>
                </a:tc>
                <a:tc hMerge="1">
                  <a:txBody>
                    <a:bodyPr/>
                    <a:lstStyle/>
                    <a:p>
                      <a:pPr algn="ctr"/>
                      <a:endParaRPr lang="zh-TW" altLang="en-US" dirty="0">
                        <a:latin typeface="Times New Roman" pitchFamily="18" charset="0"/>
                        <a:ea typeface="+mn-ea"/>
                        <a:cs typeface="Times New Roman" pitchFamily="18" charset="0"/>
                      </a:endParaRPr>
                    </a:p>
                  </a:txBody>
                  <a:tcPr/>
                </a:tc>
                <a:tc hMerge="1">
                  <a:txBody>
                    <a:bodyPr/>
                    <a:lstStyle/>
                    <a:p>
                      <a:pPr algn="ctr"/>
                      <a:endParaRPr lang="zh-TW" altLang="en-US" dirty="0">
                        <a:latin typeface="Times New Roman" pitchFamily="18" charset="0"/>
                        <a:ea typeface="+mn-ea"/>
                        <a:cs typeface="Times New Roman" pitchFamily="18" charset="0"/>
                      </a:endParaRPr>
                    </a:p>
                  </a:txBody>
                  <a:tcPr/>
                </a:tc>
                <a:tc hMerge="1">
                  <a:txBody>
                    <a:bodyPr/>
                    <a:lstStyle/>
                    <a:p>
                      <a:pPr algn="ctr"/>
                      <a:endParaRPr lang="zh-TW" altLang="en-US" dirty="0">
                        <a:latin typeface="Times New Roman" pitchFamily="18" charset="0"/>
                        <a:ea typeface="+mn-ea"/>
                        <a:cs typeface="Times New Roman" pitchFamily="18" charset="0"/>
                      </a:endParaRPr>
                    </a:p>
                  </a:txBody>
                  <a:tcPr/>
                </a:tc>
              </a:tr>
              <a:tr h="370840">
                <a:tc>
                  <a:txBody>
                    <a:bodyPr/>
                    <a:lstStyle/>
                    <a:p>
                      <a:pPr algn="ctr"/>
                      <a:r>
                        <a:rPr lang="en-US" altLang="zh-TW" b="0" dirty="0" smtClean="0">
                          <a:latin typeface="Times New Roman" pitchFamily="18" charset="0"/>
                          <a:ea typeface="+mn-ea"/>
                          <a:cs typeface="Times New Roman" pitchFamily="18" charset="0"/>
                        </a:rPr>
                        <a:t>6</a:t>
                      </a:r>
                      <a:r>
                        <a:rPr lang="zh-TW" altLang="en-US" b="0" dirty="0" smtClean="0">
                          <a:latin typeface="Times New Roman" pitchFamily="18" charset="0"/>
                          <a:ea typeface="+mn-ea"/>
                          <a:cs typeface="Times New Roman" pitchFamily="18" charset="0"/>
                        </a:rPr>
                        <a:t>歲</a:t>
                      </a:r>
                      <a:endParaRPr lang="zh-TW" altLang="en-US" b="0" dirty="0">
                        <a:latin typeface="Times New Roman" pitchFamily="18" charset="0"/>
                        <a:ea typeface="+mn-ea"/>
                        <a:cs typeface="Times New Roman" pitchFamily="18" charset="0"/>
                      </a:endParaRPr>
                    </a:p>
                  </a:txBody>
                  <a:tcPr/>
                </a:tc>
                <a:tc>
                  <a:txBody>
                    <a:bodyPr/>
                    <a:lstStyle/>
                    <a:p>
                      <a:pPr algn="ctr"/>
                      <a:r>
                        <a:rPr lang="en-US" altLang="zh-TW" b="0" dirty="0" smtClean="0">
                          <a:latin typeface="Times New Roman" pitchFamily="18" charset="0"/>
                          <a:ea typeface="+mn-ea"/>
                          <a:cs typeface="Times New Roman" pitchFamily="18" charset="0"/>
                        </a:rPr>
                        <a:t>8</a:t>
                      </a:r>
                      <a:r>
                        <a:rPr lang="zh-TW" altLang="en-US" b="0" dirty="0" smtClean="0">
                          <a:latin typeface="Times New Roman" pitchFamily="18" charset="0"/>
                          <a:ea typeface="+mn-ea"/>
                          <a:cs typeface="Times New Roman" pitchFamily="18" charset="0"/>
                        </a:rPr>
                        <a:t>歲</a:t>
                      </a:r>
                      <a:endParaRPr lang="zh-TW" altLang="en-US" b="0" dirty="0">
                        <a:latin typeface="Times New Roman" pitchFamily="18" charset="0"/>
                        <a:ea typeface="+mn-ea"/>
                        <a:cs typeface="Times New Roman" pitchFamily="18" charset="0"/>
                      </a:endParaRPr>
                    </a:p>
                  </a:txBody>
                  <a:tcPr/>
                </a:tc>
                <a:tc>
                  <a:txBody>
                    <a:bodyPr/>
                    <a:lstStyle/>
                    <a:p>
                      <a:pPr algn="ctr"/>
                      <a:r>
                        <a:rPr lang="en-US" altLang="zh-TW" b="0" dirty="0" smtClean="0">
                          <a:latin typeface="Times New Roman" pitchFamily="18" charset="0"/>
                          <a:ea typeface="+mn-ea"/>
                          <a:cs typeface="Times New Roman" pitchFamily="18" charset="0"/>
                        </a:rPr>
                        <a:t>10</a:t>
                      </a:r>
                      <a:r>
                        <a:rPr lang="zh-TW" altLang="en-US" b="0" dirty="0" smtClean="0">
                          <a:latin typeface="Times New Roman" pitchFamily="18" charset="0"/>
                          <a:ea typeface="+mn-ea"/>
                          <a:cs typeface="Times New Roman" pitchFamily="18" charset="0"/>
                        </a:rPr>
                        <a:t>歲</a:t>
                      </a:r>
                      <a:endParaRPr lang="zh-TW" altLang="en-US" b="0" dirty="0">
                        <a:latin typeface="Times New Roman" pitchFamily="18" charset="0"/>
                        <a:ea typeface="+mn-ea"/>
                        <a:cs typeface="Times New Roman" pitchFamily="18" charset="0"/>
                      </a:endParaRPr>
                    </a:p>
                  </a:txBody>
                  <a:tcPr/>
                </a:tc>
                <a:tc>
                  <a:txBody>
                    <a:bodyPr/>
                    <a:lstStyle/>
                    <a:p>
                      <a:pPr algn="ctr"/>
                      <a:r>
                        <a:rPr lang="zh-TW" altLang="en-US" b="0" dirty="0" smtClean="0">
                          <a:latin typeface="Times New Roman" pitchFamily="18" charset="0"/>
                          <a:ea typeface="+mn-ea"/>
                          <a:cs typeface="Times New Roman" pitchFamily="18" charset="0"/>
                        </a:rPr>
                        <a:t>成年人</a:t>
                      </a:r>
                      <a:endParaRPr lang="zh-TW" altLang="en-US" b="0" dirty="0">
                        <a:latin typeface="Times New Roman" pitchFamily="18" charset="0"/>
                        <a:ea typeface="+mn-ea"/>
                        <a:cs typeface="Times New Roman" pitchFamily="18" charset="0"/>
                      </a:endParaRPr>
                    </a:p>
                  </a:txBody>
                  <a:tcPr/>
                </a:tc>
              </a:tr>
              <a:tr h="370840">
                <a:tc>
                  <a:txBody>
                    <a:bodyPr/>
                    <a:lstStyle/>
                    <a:p>
                      <a:pPr algn="ctr"/>
                      <a:r>
                        <a:rPr kumimoji="0" lang="en-US" altLang="zh-TW" sz="1800" kern="1200" baseline="0" dirty="0" smtClean="0">
                          <a:solidFill>
                            <a:schemeClr val="dk1"/>
                          </a:solidFill>
                          <a:latin typeface="Times New Roman" pitchFamily="18" charset="0"/>
                          <a:ea typeface="+mn-ea"/>
                          <a:cs typeface="Times New Roman" pitchFamily="18" charset="0"/>
                        </a:rPr>
                        <a:t>M =2.06</a:t>
                      </a:r>
                    </a:p>
                    <a:p>
                      <a:pPr algn="ctr"/>
                      <a:r>
                        <a:rPr kumimoji="0" lang="en-US" altLang="zh-TW" sz="1800" kern="1200" baseline="0" dirty="0" smtClean="0">
                          <a:solidFill>
                            <a:schemeClr val="dk1"/>
                          </a:solidFill>
                          <a:latin typeface="Times New Roman" pitchFamily="18" charset="0"/>
                          <a:ea typeface="+mn-ea"/>
                          <a:cs typeface="Times New Roman" pitchFamily="18" charset="0"/>
                        </a:rPr>
                        <a:t>SD =1.83</a:t>
                      </a:r>
                      <a:endParaRPr lang="zh-TW" altLang="en-US" dirty="0">
                        <a:latin typeface="Times New Roman" pitchFamily="18" charset="0"/>
                        <a:ea typeface="+mn-ea"/>
                        <a:cs typeface="Times New Roman" pitchFamily="18" charset="0"/>
                      </a:endParaRPr>
                    </a:p>
                  </a:txBody>
                  <a:tcPr/>
                </a:tc>
                <a:tc>
                  <a:txBody>
                    <a:bodyPr/>
                    <a:lstStyle/>
                    <a:p>
                      <a:pPr algn="ctr"/>
                      <a:r>
                        <a:rPr kumimoji="0" lang="en-US" altLang="zh-TW" sz="1800" kern="1200" baseline="0" dirty="0" smtClean="0">
                          <a:solidFill>
                            <a:schemeClr val="dk1"/>
                          </a:solidFill>
                          <a:latin typeface="Times New Roman" pitchFamily="18" charset="0"/>
                          <a:ea typeface="+mn-ea"/>
                          <a:cs typeface="Times New Roman" pitchFamily="18" charset="0"/>
                        </a:rPr>
                        <a:t>M =1.21</a:t>
                      </a:r>
                    </a:p>
                    <a:p>
                      <a:pPr algn="ctr"/>
                      <a:r>
                        <a:rPr kumimoji="0" lang="en-US" altLang="zh-TW" sz="1800" kern="1200" baseline="0" dirty="0" smtClean="0">
                          <a:solidFill>
                            <a:schemeClr val="dk1"/>
                          </a:solidFill>
                          <a:latin typeface="Times New Roman" pitchFamily="18" charset="0"/>
                          <a:ea typeface="+mn-ea"/>
                          <a:cs typeface="Times New Roman" pitchFamily="18" charset="0"/>
                        </a:rPr>
                        <a:t>SD =1.9</a:t>
                      </a:r>
                      <a:endParaRPr lang="zh-TW" altLang="en-US" dirty="0" smtClean="0">
                        <a:latin typeface="Times New Roman" pitchFamily="18" charset="0"/>
                        <a:ea typeface="+mn-ea"/>
                        <a:cs typeface="Times New Roman" pitchFamily="18" charset="0"/>
                      </a:endParaRPr>
                    </a:p>
                  </a:txBody>
                  <a:tcPr/>
                </a:tc>
                <a:tc>
                  <a:txBody>
                    <a:bodyPr/>
                    <a:lstStyle/>
                    <a:p>
                      <a:pPr algn="ctr"/>
                      <a:r>
                        <a:rPr kumimoji="0" lang="en-US" altLang="zh-TW" sz="1800" kern="1200" baseline="0" dirty="0" smtClean="0">
                          <a:solidFill>
                            <a:schemeClr val="dk1"/>
                          </a:solidFill>
                          <a:latin typeface="Times New Roman" pitchFamily="18" charset="0"/>
                          <a:ea typeface="+mn-ea"/>
                          <a:cs typeface="Times New Roman" pitchFamily="18" charset="0"/>
                        </a:rPr>
                        <a:t>M =0.25</a:t>
                      </a:r>
                    </a:p>
                    <a:p>
                      <a:pPr algn="ctr"/>
                      <a:r>
                        <a:rPr kumimoji="0" lang="en-US" altLang="zh-TW" sz="1800" kern="1200" baseline="0" dirty="0" smtClean="0">
                          <a:solidFill>
                            <a:schemeClr val="dk1"/>
                          </a:solidFill>
                          <a:latin typeface="Times New Roman" pitchFamily="18" charset="0"/>
                          <a:ea typeface="+mn-ea"/>
                          <a:cs typeface="Times New Roman" pitchFamily="18" charset="0"/>
                        </a:rPr>
                        <a:t>SD =0.55</a:t>
                      </a:r>
                      <a:endParaRPr lang="zh-TW" altLang="en-US" dirty="0" smtClean="0">
                        <a:latin typeface="Times New Roman" pitchFamily="18" charset="0"/>
                        <a:ea typeface="+mn-ea"/>
                        <a:cs typeface="Times New Roman" pitchFamily="18" charset="0"/>
                      </a:endParaRPr>
                    </a:p>
                  </a:txBody>
                  <a:tcPr/>
                </a:tc>
                <a:tc>
                  <a:txBody>
                    <a:bodyPr/>
                    <a:lstStyle/>
                    <a:p>
                      <a:pPr algn="ctr"/>
                      <a:r>
                        <a:rPr kumimoji="0" lang="en-US" altLang="zh-TW" sz="1800" kern="1200" baseline="0" dirty="0" smtClean="0">
                          <a:solidFill>
                            <a:schemeClr val="dk1"/>
                          </a:solidFill>
                          <a:latin typeface="Times New Roman" pitchFamily="18" charset="0"/>
                          <a:ea typeface="+mn-ea"/>
                          <a:cs typeface="Times New Roman" pitchFamily="18" charset="0"/>
                        </a:rPr>
                        <a:t>M =0.30</a:t>
                      </a:r>
                    </a:p>
                    <a:p>
                      <a:pPr algn="ctr"/>
                      <a:r>
                        <a:rPr kumimoji="0" lang="en-US" altLang="zh-TW" sz="1800" kern="1200" baseline="0" dirty="0" smtClean="0">
                          <a:solidFill>
                            <a:schemeClr val="dk1"/>
                          </a:solidFill>
                          <a:latin typeface="Times New Roman" pitchFamily="18" charset="0"/>
                          <a:ea typeface="+mn-ea"/>
                          <a:cs typeface="Times New Roman" pitchFamily="18" charset="0"/>
                        </a:rPr>
                        <a:t>SD =0.73</a:t>
                      </a:r>
                      <a:endParaRPr lang="zh-TW" altLang="en-US" dirty="0" smtClean="0">
                        <a:latin typeface="Times New Roman" pitchFamily="18" charset="0"/>
                        <a:ea typeface="+mn-ea"/>
                        <a:cs typeface="Times New Roman" pitchFamily="18" charset="0"/>
                      </a:endParaRPr>
                    </a:p>
                  </a:txBody>
                  <a:tcPr/>
                </a:tc>
              </a:tr>
              <a:tr h="370840">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latin typeface="Times New Roman" pitchFamily="18" charset="0"/>
                          <a:ea typeface="+mn-ea"/>
                          <a:cs typeface="Times New Roman" pitchFamily="18" charset="0"/>
                        </a:rPr>
                        <a:t>6</a:t>
                      </a:r>
                      <a:r>
                        <a:rPr lang="zh-TW" altLang="en-US" dirty="0" smtClean="0">
                          <a:latin typeface="Times New Roman" pitchFamily="18" charset="0"/>
                          <a:ea typeface="+mn-ea"/>
                          <a:cs typeface="Times New Roman" pitchFamily="18" charset="0"/>
                        </a:rPr>
                        <a:t>歲</a:t>
                      </a:r>
                      <a:r>
                        <a:rPr lang="en-US" altLang="zh-TW" dirty="0" smtClean="0">
                          <a:latin typeface="Times New Roman" pitchFamily="18" charset="0"/>
                          <a:ea typeface="+mn-ea"/>
                          <a:cs typeface="Times New Roman" pitchFamily="18" charset="0"/>
                        </a:rPr>
                        <a:t>&gt;8</a:t>
                      </a:r>
                      <a:r>
                        <a:rPr lang="zh-TW" altLang="en-US" dirty="0" smtClean="0">
                          <a:latin typeface="Times New Roman" pitchFamily="18" charset="0"/>
                          <a:ea typeface="+mn-ea"/>
                          <a:cs typeface="Times New Roman" pitchFamily="18" charset="0"/>
                        </a:rPr>
                        <a:t>歲</a:t>
                      </a:r>
                      <a:r>
                        <a:rPr lang="en-US" altLang="zh-TW" dirty="0" smtClean="0">
                          <a:latin typeface="Times New Roman" pitchFamily="18" charset="0"/>
                          <a:ea typeface="+mn-ea"/>
                          <a:cs typeface="Times New Roman" pitchFamily="18" charset="0"/>
                        </a:rPr>
                        <a:t>&gt;10</a:t>
                      </a:r>
                      <a:r>
                        <a:rPr lang="zh-TW" altLang="en-US" dirty="0" smtClean="0">
                          <a:latin typeface="Times New Roman" pitchFamily="18" charset="0"/>
                          <a:ea typeface="+mn-ea"/>
                          <a:cs typeface="Times New Roman" pitchFamily="18" charset="0"/>
                        </a:rPr>
                        <a:t>歲</a:t>
                      </a:r>
                      <a:r>
                        <a:rPr lang="en-US" altLang="zh-TW" dirty="0" smtClean="0">
                          <a:latin typeface="Times New Roman" pitchFamily="18" charset="0"/>
                          <a:ea typeface="+mn-ea"/>
                          <a:cs typeface="Times New Roman" pitchFamily="18" charset="0"/>
                        </a:rPr>
                        <a:t>&gt;</a:t>
                      </a:r>
                      <a:r>
                        <a:rPr lang="zh-TW" altLang="en-US" dirty="0" smtClean="0">
                          <a:latin typeface="Times New Roman" pitchFamily="18" charset="0"/>
                          <a:ea typeface="+mn-ea"/>
                          <a:cs typeface="Times New Roman" pitchFamily="18" charset="0"/>
                        </a:rPr>
                        <a:t>成年人</a:t>
                      </a:r>
                    </a:p>
                  </a:txBody>
                  <a:tcPr/>
                </a:tc>
                <a:tc hMerge="1">
                  <a:txBody>
                    <a:bodyPr/>
                    <a:lstStyle/>
                    <a:p>
                      <a:pPr algn="ctr"/>
                      <a:endParaRPr lang="zh-TW" altLang="en-US" dirty="0">
                        <a:latin typeface="Times New Roman" pitchFamily="18" charset="0"/>
                        <a:ea typeface="+mn-ea"/>
                        <a:cs typeface="Times New Roman" pitchFamily="18" charset="0"/>
                      </a:endParaRPr>
                    </a:p>
                  </a:txBody>
                  <a:tcPr/>
                </a:tc>
                <a:tc hMerge="1">
                  <a:txBody>
                    <a:bodyPr/>
                    <a:lstStyle/>
                    <a:p>
                      <a:pPr algn="ctr"/>
                      <a:endParaRPr lang="zh-TW" altLang="en-US" dirty="0">
                        <a:latin typeface="Times New Roman" pitchFamily="18" charset="0"/>
                        <a:ea typeface="+mn-ea"/>
                        <a:cs typeface="Times New Roman" pitchFamily="18" charset="0"/>
                      </a:endParaRPr>
                    </a:p>
                  </a:txBody>
                  <a:tcPr/>
                </a:tc>
                <a:tc hMerge="1">
                  <a:txBody>
                    <a:bodyPr/>
                    <a:lstStyle/>
                    <a:p>
                      <a:pPr algn="ctr"/>
                      <a:endParaRPr lang="zh-TW" altLang="en-US" dirty="0">
                        <a:latin typeface="Times New Roman" pitchFamily="18" charset="0"/>
                        <a:ea typeface="+mn-ea"/>
                        <a:cs typeface="Times New Roman" pitchFamily="18" charset="0"/>
                      </a:endParaRPr>
                    </a:p>
                  </a:txBody>
                  <a:tcPr/>
                </a:tc>
              </a:tr>
              <a:tr h="370840">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0" dirty="0" smtClean="0">
                          <a:latin typeface="Times New Roman" pitchFamily="18" charset="0"/>
                          <a:ea typeface="+mn-ea"/>
                          <a:cs typeface="Times New Roman" pitchFamily="18" charset="0"/>
                        </a:rPr>
                        <a:t>Condition3</a:t>
                      </a:r>
                      <a:r>
                        <a:rPr lang="zh-TW" altLang="en-US" dirty="0" smtClean="0">
                          <a:latin typeface="Times New Roman" pitchFamily="18" charset="0"/>
                          <a:ea typeface="+mn-ea"/>
                          <a:cs typeface="Times New Roman" pitchFamily="18" charset="0"/>
                        </a:rPr>
                        <a:t>實驗</a:t>
                      </a:r>
                      <a:r>
                        <a:rPr lang="zh-TW" altLang="en-US" dirty="0" smtClean="0">
                          <a:latin typeface="Times New Roman" pitchFamily="18" charset="0"/>
                          <a:ea typeface="+mn-ea"/>
                          <a:cs typeface="Times New Roman" pitchFamily="18" charset="0"/>
                        </a:rPr>
                        <a:t>次數分數</a:t>
                      </a:r>
                      <a:endParaRPr lang="en-US" altLang="zh-TW" dirty="0" smtClean="0">
                        <a:latin typeface="Times New Roman" pitchFamily="18" charset="0"/>
                        <a:ea typeface="+mn-ea"/>
                        <a:cs typeface="Times New Roman" pitchFamily="18" charset="0"/>
                      </a:endParaRPr>
                    </a:p>
                  </a:txBody>
                  <a:tcPr>
                    <a:solidFill>
                      <a:schemeClr val="bg2">
                        <a:lumMod val="60000"/>
                        <a:lumOff val="40000"/>
                      </a:schemeClr>
                    </a:solidFill>
                  </a:tcPr>
                </a:tc>
                <a:tc hMerge="1">
                  <a:txBody>
                    <a:bodyPr/>
                    <a:lstStyle/>
                    <a:p>
                      <a:pPr algn="ctr"/>
                      <a:endParaRPr lang="zh-TW" altLang="en-US" dirty="0">
                        <a:latin typeface="Times New Roman" pitchFamily="18" charset="0"/>
                        <a:ea typeface="+mn-ea"/>
                        <a:cs typeface="Times New Roman" pitchFamily="18" charset="0"/>
                      </a:endParaRPr>
                    </a:p>
                  </a:txBody>
                  <a:tcPr/>
                </a:tc>
                <a:tc hMerge="1">
                  <a:txBody>
                    <a:bodyPr/>
                    <a:lstStyle/>
                    <a:p>
                      <a:pPr algn="ctr"/>
                      <a:endParaRPr lang="zh-TW" altLang="en-US" dirty="0">
                        <a:latin typeface="Times New Roman" pitchFamily="18" charset="0"/>
                        <a:ea typeface="+mn-ea"/>
                        <a:cs typeface="Times New Roman" pitchFamily="18" charset="0"/>
                      </a:endParaRPr>
                    </a:p>
                  </a:txBody>
                  <a:tcPr/>
                </a:tc>
                <a:tc hMerge="1">
                  <a:txBody>
                    <a:bodyPr/>
                    <a:lstStyle/>
                    <a:p>
                      <a:pPr algn="ctr"/>
                      <a:endParaRPr lang="zh-TW" altLang="en-US" dirty="0">
                        <a:latin typeface="Times New Roman" pitchFamily="18" charset="0"/>
                        <a:ea typeface="+mn-ea"/>
                        <a:cs typeface="Times New Roman" pitchFamily="18" charset="0"/>
                      </a:endParaRPr>
                    </a:p>
                  </a:txBody>
                  <a:tcPr/>
                </a:tc>
              </a:tr>
              <a:tr h="370840">
                <a:tc>
                  <a:txBody>
                    <a:bodyPr/>
                    <a:lstStyle/>
                    <a:p>
                      <a:pPr algn="ctr"/>
                      <a:r>
                        <a:rPr lang="en-US" altLang="zh-TW" b="0" dirty="0" smtClean="0">
                          <a:latin typeface="Times New Roman" pitchFamily="18" charset="0"/>
                          <a:ea typeface="+mn-ea"/>
                          <a:cs typeface="Times New Roman" pitchFamily="18" charset="0"/>
                        </a:rPr>
                        <a:t>6</a:t>
                      </a:r>
                      <a:r>
                        <a:rPr lang="zh-TW" altLang="en-US" b="0" dirty="0" smtClean="0">
                          <a:latin typeface="Times New Roman" pitchFamily="18" charset="0"/>
                          <a:ea typeface="+mn-ea"/>
                          <a:cs typeface="Times New Roman" pitchFamily="18" charset="0"/>
                        </a:rPr>
                        <a:t>歲</a:t>
                      </a:r>
                      <a:endParaRPr lang="zh-TW" altLang="en-US" b="0" dirty="0">
                        <a:latin typeface="Times New Roman" pitchFamily="18" charset="0"/>
                        <a:ea typeface="+mn-ea"/>
                        <a:cs typeface="Times New Roman" pitchFamily="18" charset="0"/>
                      </a:endParaRPr>
                    </a:p>
                  </a:txBody>
                  <a:tcPr/>
                </a:tc>
                <a:tc>
                  <a:txBody>
                    <a:bodyPr/>
                    <a:lstStyle/>
                    <a:p>
                      <a:pPr algn="ctr"/>
                      <a:r>
                        <a:rPr lang="en-US" altLang="zh-TW" b="0" dirty="0" smtClean="0">
                          <a:latin typeface="Times New Roman" pitchFamily="18" charset="0"/>
                          <a:ea typeface="+mn-ea"/>
                          <a:cs typeface="Times New Roman" pitchFamily="18" charset="0"/>
                        </a:rPr>
                        <a:t>8</a:t>
                      </a:r>
                      <a:r>
                        <a:rPr lang="zh-TW" altLang="en-US" b="0" dirty="0" smtClean="0">
                          <a:latin typeface="Times New Roman" pitchFamily="18" charset="0"/>
                          <a:ea typeface="+mn-ea"/>
                          <a:cs typeface="Times New Roman" pitchFamily="18" charset="0"/>
                        </a:rPr>
                        <a:t>歲</a:t>
                      </a:r>
                      <a:endParaRPr lang="zh-TW" altLang="en-US" b="0" dirty="0">
                        <a:latin typeface="Times New Roman" pitchFamily="18" charset="0"/>
                        <a:ea typeface="+mn-ea"/>
                        <a:cs typeface="Times New Roman" pitchFamily="18" charset="0"/>
                      </a:endParaRPr>
                    </a:p>
                  </a:txBody>
                  <a:tcPr/>
                </a:tc>
                <a:tc>
                  <a:txBody>
                    <a:bodyPr/>
                    <a:lstStyle/>
                    <a:p>
                      <a:pPr algn="ctr"/>
                      <a:r>
                        <a:rPr lang="en-US" altLang="zh-TW" b="0" dirty="0" smtClean="0">
                          <a:latin typeface="Times New Roman" pitchFamily="18" charset="0"/>
                          <a:ea typeface="+mn-ea"/>
                          <a:cs typeface="Times New Roman" pitchFamily="18" charset="0"/>
                        </a:rPr>
                        <a:t>10</a:t>
                      </a:r>
                      <a:r>
                        <a:rPr lang="zh-TW" altLang="en-US" b="0" dirty="0" smtClean="0">
                          <a:latin typeface="Times New Roman" pitchFamily="18" charset="0"/>
                          <a:ea typeface="+mn-ea"/>
                          <a:cs typeface="Times New Roman" pitchFamily="18" charset="0"/>
                        </a:rPr>
                        <a:t>歲</a:t>
                      </a:r>
                      <a:endParaRPr lang="zh-TW" altLang="en-US" b="0" dirty="0">
                        <a:latin typeface="Times New Roman" pitchFamily="18" charset="0"/>
                        <a:ea typeface="+mn-ea"/>
                        <a:cs typeface="Times New Roman" pitchFamily="18" charset="0"/>
                      </a:endParaRPr>
                    </a:p>
                  </a:txBody>
                  <a:tcPr/>
                </a:tc>
                <a:tc>
                  <a:txBody>
                    <a:bodyPr/>
                    <a:lstStyle/>
                    <a:p>
                      <a:pPr algn="ctr"/>
                      <a:endParaRPr lang="zh-TW" altLang="en-US" b="0" dirty="0">
                        <a:latin typeface="Times New Roman" pitchFamily="18" charset="0"/>
                        <a:ea typeface="+mn-ea"/>
                        <a:cs typeface="Times New Roman" pitchFamily="18" charset="0"/>
                      </a:endParaRPr>
                    </a:p>
                  </a:txBody>
                  <a:tcPr/>
                </a:tc>
              </a:tr>
              <a:tr h="370840">
                <a:tc>
                  <a:txBody>
                    <a:bodyPr/>
                    <a:lstStyle/>
                    <a:p>
                      <a:pPr algn="ctr"/>
                      <a:r>
                        <a:rPr kumimoji="0" lang="en-US" altLang="zh-TW" sz="1800" kern="1200" baseline="0" dirty="0" smtClean="0">
                          <a:solidFill>
                            <a:schemeClr val="dk1"/>
                          </a:solidFill>
                          <a:latin typeface="Times New Roman" pitchFamily="18" charset="0"/>
                          <a:ea typeface="+mn-ea"/>
                          <a:cs typeface="Times New Roman" pitchFamily="18" charset="0"/>
                        </a:rPr>
                        <a:t>M =0.90</a:t>
                      </a:r>
                    </a:p>
                    <a:p>
                      <a:pPr algn="ctr"/>
                      <a:r>
                        <a:rPr kumimoji="0" lang="en-US" altLang="zh-TW" sz="1800" kern="1200" baseline="0" dirty="0" smtClean="0">
                          <a:solidFill>
                            <a:schemeClr val="dk1"/>
                          </a:solidFill>
                          <a:latin typeface="Times New Roman" pitchFamily="18" charset="0"/>
                          <a:ea typeface="+mn-ea"/>
                          <a:cs typeface="Times New Roman" pitchFamily="18" charset="0"/>
                        </a:rPr>
                        <a:t>SD =1.07</a:t>
                      </a:r>
                      <a:endParaRPr lang="zh-TW" altLang="en-US" dirty="0">
                        <a:latin typeface="Times New Roman" pitchFamily="18" charset="0"/>
                        <a:ea typeface="+mn-ea"/>
                        <a:cs typeface="Times New Roman" pitchFamily="18" charset="0"/>
                      </a:endParaRPr>
                    </a:p>
                  </a:txBody>
                  <a:tcPr/>
                </a:tc>
                <a:tc>
                  <a:txBody>
                    <a:bodyPr/>
                    <a:lstStyle/>
                    <a:p>
                      <a:pPr algn="ctr"/>
                      <a:r>
                        <a:rPr kumimoji="0" lang="en-US" altLang="zh-TW" sz="1800" kern="1200" baseline="0" dirty="0" smtClean="0">
                          <a:solidFill>
                            <a:schemeClr val="dk1"/>
                          </a:solidFill>
                          <a:latin typeface="Times New Roman" pitchFamily="18" charset="0"/>
                          <a:ea typeface="+mn-ea"/>
                          <a:cs typeface="Times New Roman" pitchFamily="18" charset="0"/>
                        </a:rPr>
                        <a:t>M =0.15</a:t>
                      </a:r>
                    </a:p>
                    <a:p>
                      <a:pPr algn="ctr"/>
                      <a:r>
                        <a:rPr kumimoji="0" lang="en-US" altLang="zh-TW" sz="1800" kern="1200" baseline="0" dirty="0" smtClean="0">
                          <a:solidFill>
                            <a:schemeClr val="dk1"/>
                          </a:solidFill>
                          <a:latin typeface="Times New Roman" pitchFamily="18" charset="0"/>
                          <a:ea typeface="+mn-ea"/>
                          <a:cs typeface="Times New Roman" pitchFamily="18" charset="0"/>
                        </a:rPr>
                        <a:t>SD =0.57</a:t>
                      </a:r>
                      <a:endParaRPr lang="zh-TW" altLang="en-US" dirty="0" smtClean="0">
                        <a:latin typeface="Times New Roman" pitchFamily="18" charset="0"/>
                        <a:ea typeface="+mn-ea"/>
                        <a:cs typeface="Times New Roman" pitchFamily="18" charset="0"/>
                      </a:endParaRPr>
                    </a:p>
                  </a:txBody>
                  <a:tcPr/>
                </a:tc>
                <a:tc>
                  <a:txBody>
                    <a:bodyPr/>
                    <a:lstStyle/>
                    <a:p>
                      <a:pPr algn="ctr"/>
                      <a:r>
                        <a:rPr kumimoji="0" lang="en-US" altLang="zh-TW" sz="1800" kern="1200" baseline="0" dirty="0" smtClean="0">
                          <a:solidFill>
                            <a:schemeClr val="dk1"/>
                          </a:solidFill>
                          <a:latin typeface="Times New Roman" pitchFamily="18" charset="0"/>
                          <a:ea typeface="+mn-ea"/>
                          <a:cs typeface="Times New Roman" pitchFamily="18" charset="0"/>
                        </a:rPr>
                        <a:t>M =0.05</a:t>
                      </a:r>
                    </a:p>
                    <a:p>
                      <a:pPr algn="ctr"/>
                      <a:r>
                        <a:rPr kumimoji="0" lang="en-US" altLang="zh-TW" sz="1800" kern="1200" baseline="0" dirty="0" smtClean="0">
                          <a:solidFill>
                            <a:schemeClr val="dk1"/>
                          </a:solidFill>
                          <a:latin typeface="Times New Roman" pitchFamily="18" charset="0"/>
                          <a:ea typeface="+mn-ea"/>
                          <a:cs typeface="Times New Roman" pitchFamily="18" charset="0"/>
                        </a:rPr>
                        <a:t>SD =0.22</a:t>
                      </a:r>
                      <a:endParaRPr lang="zh-TW" altLang="en-US" dirty="0" smtClean="0">
                        <a:latin typeface="Times New Roman" pitchFamily="18" charset="0"/>
                        <a:ea typeface="+mn-ea"/>
                        <a:cs typeface="Times New Roman" pitchFamily="18" charset="0"/>
                      </a:endParaRPr>
                    </a:p>
                  </a:txBody>
                  <a:tcPr/>
                </a:tc>
                <a:tc>
                  <a:txBody>
                    <a:bodyPr/>
                    <a:lstStyle/>
                    <a:p>
                      <a:pPr algn="ctr"/>
                      <a:endParaRPr lang="zh-TW" altLang="en-US" dirty="0" smtClean="0">
                        <a:latin typeface="Times New Roman" pitchFamily="18" charset="0"/>
                        <a:ea typeface="+mn-ea"/>
                        <a:cs typeface="Times New Roman" pitchFamily="18" charset="0"/>
                      </a:endParaRPr>
                    </a:p>
                  </a:txBody>
                  <a:tcPr/>
                </a:tc>
              </a:tr>
              <a:tr h="370840">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latin typeface="Times New Roman" pitchFamily="18" charset="0"/>
                          <a:ea typeface="+mn-ea"/>
                          <a:cs typeface="Times New Roman" pitchFamily="18" charset="0"/>
                        </a:rPr>
                        <a:t>6</a:t>
                      </a:r>
                      <a:r>
                        <a:rPr lang="zh-TW" altLang="en-US" dirty="0" smtClean="0">
                          <a:latin typeface="Times New Roman" pitchFamily="18" charset="0"/>
                          <a:ea typeface="+mn-ea"/>
                          <a:cs typeface="Times New Roman" pitchFamily="18" charset="0"/>
                        </a:rPr>
                        <a:t>歲</a:t>
                      </a:r>
                      <a:r>
                        <a:rPr lang="en-US" altLang="zh-TW" dirty="0" smtClean="0">
                          <a:latin typeface="Times New Roman" pitchFamily="18" charset="0"/>
                          <a:ea typeface="+mn-ea"/>
                          <a:cs typeface="Times New Roman" pitchFamily="18" charset="0"/>
                        </a:rPr>
                        <a:t>&gt;8</a:t>
                      </a:r>
                      <a:r>
                        <a:rPr lang="zh-TW" altLang="en-US" dirty="0" smtClean="0">
                          <a:latin typeface="Times New Roman" pitchFamily="18" charset="0"/>
                          <a:ea typeface="+mn-ea"/>
                          <a:cs typeface="Times New Roman" pitchFamily="18" charset="0"/>
                        </a:rPr>
                        <a:t>歲</a:t>
                      </a:r>
                      <a:r>
                        <a:rPr lang="en-US" altLang="zh-TW" dirty="0" smtClean="0">
                          <a:latin typeface="Times New Roman" pitchFamily="18" charset="0"/>
                          <a:ea typeface="+mn-ea"/>
                          <a:cs typeface="Times New Roman" pitchFamily="18" charset="0"/>
                        </a:rPr>
                        <a:t>&gt;10</a:t>
                      </a:r>
                      <a:r>
                        <a:rPr lang="zh-TW" altLang="en-US" dirty="0" smtClean="0">
                          <a:latin typeface="Times New Roman" pitchFamily="18" charset="0"/>
                          <a:ea typeface="+mn-ea"/>
                          <a:cs typeface="Times New Roman" pitchFamily="18" charset="0"/>
                        </a:rPr>
                        <a:t>歲</a:t>
                      </a:r>
                    </a:p>
                  </a:txBody>
                  <a:tcPr/>
                </a:tc>
                <a:tc hMerge="1">
                  <a:txBody>
                    <a:bodyPr/>
                    <a:lstStyle/>
                    <a:p>
                      <a:pPr algn="ctr"/>
                      <a:endParaRPr lang="zh-TW" altLang="en-US" dirty="0">
                        <a:latin typeface="Times New Roman" pitchFamily="18" charset="0"/>
                        <a:ea typeface="+mn-ea"/>
                        <a:cs typeface="Times New Roman" pitchFamily="18" charset="0"/>
                      </a:endParaRPr>
                    </a:p>
                  </a:txBody>
                  <a:tcPr/>
                </a:tc>
                <a:tc hMerge="1">
                  <a:txBody>
                    <a:bodyPr/>
                    <a:lstStyle/>
                    <a:p>
                      <a:pPr algn="ctr"/>
                      <a:endParaRPr lang="zh-TW" altLang="en-US" dirty="0">
                        <a:latin typeface="Times New Roman" pitchFamily="18" charset="0"/>
                        <a:ea typeface="+mn-ea"/>
                        <a:cs typeface="Times New Roman" pitchFamily="18" charset="0"/>
                      </a:endParaRPr>
                    </a:p>
                  </a:txBody>
                  <a:tcPr/>
                </a:tc>
                <a:tc hMerge="1">
                  <a:txBody>
                    <a:bodyPr/>
                    <a:lstStyle/>
                    <a:p>
                      <a:pPr algn="ctr"/>
                      <a:endParaRPr lang="zh-TW" altLang="en-US" dirty="0">
                        <a:latin typeface="Times New Roman" pitchFamily="18" charset="0"/>
                        <a:ea typeface="+mn-ea"/>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lnSpcReduction="10000"/>
          </a:bodyPr>
          <a:lstStyle/>
          <a:p>
            <a:r>
              <a:rPr lang="zh-TW" altLang="en-US" dirty="0" smtClean="0">
                <a:latin typeface="Times New Roman" pitchFamily="18" charset="0"/>
                <a:cs typeface="Times New Roman" pitchFamily="18" charset="0"/>
              </a:rPr>
              <a:t>實驗錯誤的比率比較</a:t>
            </a:r>
            <a:endParaRPr lang="en-US" altLang="zh-TW" dirty="0" smtClean="0">
              <a:latin typeface="Times New Roman" pitchFamily="18" charset="0"/>
              <a:cs typeface="Times New Roman" pitchFamily="18" charset="0"/>
            </a:endParaRPr>
          </a:p>
          <a:p>
            <a:endParaRPr lang="en-US" altLang="zh-TW" dirty="0" smtClean="0">
              <a:latin typeface="Times New Roman" pitchFamily="18" charset="0"/>
              <a:cs typeface="Times New Roman" pitchFamily="18" charset="0"/>
            </a:endParaRPr>
          </a:p>
          <a:p>
            <a:r>
              <a:rPr lang="zh-TW" altLang="en-US" dirty="0" smtClean="0">
                <a:latin typeface="Times New Roman" pitchFamily="18" charset="0"/>
                <a:cs typeface="Times New Roman" pitchFamily="18" charset="0"/>
              </a:rPr>
              <a:t>因子數                                                                         </a:t>
            </a:r>
            <a:r>
              <a:rPr lang="en-US" altLang="zh-TW" dirty="0" smtClean="0">
                <a:latin typeface="Times New Roman" pitchFamily="18" charset="0"/>
                <a:cs typeface="Times New Roman" pitchFamily="18" charset="0"/>
              </a:rPr>
              <a:t>2(condition 1, 2)  </a:t>
            </a:r>
            <a:r>
              <a:rPr lang="en-US" altLang="zh-TW" dirty="0" smtClean="0">
                <a:latin typeface="Times New Roman" pitchFamily="18" charset="0"/>
                <a:cs typeface="Times New Roman" pitchFamily="18" charset="0"/>
                <a:sym typeface="Symbol"/>
              </a:rPr>
              <a:t></a:t>
            </a:r>
            <a:r>
              <a:rPr lang="en-US" altLang="zh-TW" dirty="0" smtClean="0">
                <a:latin typeface="Times New Roman" pitchFamily="18" charset="0"/>
                <a:cs typeface="Times New Roman" pitchFamily="18" charset="0"/>
              </a:rPr>
              <a:t>3 (6-, 8-, 10-year olds)</a:t>
            </a:r>
          </a:p>
          <a:p>
            <a:endParaRPr lang="en-US" altLang="zh-TW" dirty="0" smtClean="0">
              <a:latin typeface="Times New Roman" pitchFamily="18" charset="0"/>
              <a:cs typeface="Times New Roman" pitchFamily="18" charset="0"/>
            </a:endParaRPr>
          </a:p>
          <a:p>
            <a:pPr>
              <a:buNone/>
            </a:pPr>
            <a:r>
              <a:rPr lang="en-US" altLang="zh-TW" dirty="0" smtClean="0">
                <a:latin typeface="Times New Roman" pitchFamily="18" charset="0"/>
                <a:cs typeface="Times New Roman" pitchFamily="18" charset="0"/>
              </a:rPr>
              <a:t>		(a) Condition 1, 2</a:t>
            </a:r>
            <a:r>
              <a:rPr lang="zh-TW" altLang="en-US" dirty="0" smtClean="0">
                <a:latin typeface="Times New Roman" pitchFamily="18" charset="0"/>
                <a:cs typeface="Times New Roman" pitchFamily="18" charset="0"/>
              </a:rPr>
              <a:t>結果</a:t>
            </a:r>
            <a:r>
              <a:rPr lang="en-US" altLang="zh-TW" dirty="0" smtClean="0">
                <a:latin typeface="Times New Roman" pitchFamily="18" charset="0"/>
                <a:cs typeface="Times New Roman" pitchFamily="18" charset="0"/>
              </a:rPr>
              <a:t>(F (1, 114) =</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70.26, p &lt; 0.001)</a:t>
            </a:r>
          </a:p>
          <a:p>
            <a:pPr>
              <a:buNone/>
            </a:pPr>
            <a:r>
              <a:rPr lang="en-US" altLang="zh-TW" dirty="0" smtClean="0">
                <a:latin typeface="Times New Roman" pitchFamily="18" charset="0"/>
                <a:cs typeface="Times New Roman" pitchFamily="18" charset="0"/>
              </a:rPr>
              <a:t>		Condition1</a:t>
            </a:r>
            <a:r>
              <a:rPr lang="zh-TW" altLang="en-US" dirty="0" smtClean="0">
                <a:latin typeface="Times New Roman" pitchFamily="18" charset="0"/>
                <a:cs typeface="Times New Roman" pitchFamily="18" charset="0"/>
              </a:rPr>
              <a:t>錯誤率高於</a:t>
            </a:r>
            <a:r>
              <a:rPr lang="en-US" altLang="zh-TW" dirty="0" smtClean="0">
                <a:latin typeface="Times New Roman" pitchFamily="18" charset="0"/>
                <a:cs typeface="Times New Roman" pitchFamily="18" charset="0"/>
              </a:rPr>
              <a:t>Condition2</a:t>
            </a:r>
          </a:p>
          <a:p>
            <a:pPr>
              <a:buNone/>
            </a:pPr>
            <a:endParaRPr lang="en-US" altLang="zh-TW" dirty="0" smtClean="0">
              <a:latin typeface="Times New Roman" pitchFamily="18" charset="0"/>
              <a:cs typeface="Times New Roman" pitchFamily="18" charset="0"/>
            </a:endParaRPr>
          </a:p>
          <a:p>
            <a:pPr>
              <a:buNone/>
            </a:pPr>
            <a:r>
              <a:rPr lang="en-US" altLang="zh-TW" dirty="0" smtClean="0">
                <a:latin typeface="Times New Roman" pitchFamily="18" charset="0"/>
                <a:cs typeface="Times New Roman" pitchFamily="18" charset="0"/>
              </a:rPr>
              <a:t>		(b)</a:t>
            </a:r>
            <a:r>
              <a:rPr lang="pl-PL" altLang="zh-TW" dirty="0" smtClean="0">
                <a:latin typeface="Times New Roman" pitchFamily="18" charset="0"/>
                <a:cs typeface="Times New Roman" pitchFamily="18" charset="0"/>
              </a:rPr>
              <a:t> </a:t>
            </a:r>
            <a:r>
              <a:rPr lang="zh-TW" altLang="en-US" dirty="0" smtClean="0">
                <a:latin typeface="Times New Roman" pitchFamily="18" charset="0"/>
                <a:cs typeface="Times New Roman" pitchFamily="18" charset="0"/>
              </a:rPr>
              <a:t>年齡</a:t>
            </a:r>
            <a:r>
              <a:rPr lang="pl-PL" altLang="zh-TW" dirty="0" smtClean="0">
                <a:latin typeface="Times New Roman" pitchFamily="18" charset="0"/>
                <a:cs typeface="Times New Roman" pitchFamily="18" charset="0"/>
              </a:rPr>
              <a:t>(F (</a:t>
            </a:r>
            <a:r>
              <a:rPr lang="en-US" altLang="zh-TW" dirty="0" smtClean="0">
                <a:latin typeface="Times New Roman" pitchFamily="18" charset="0"/>
                <a:cs typeface="Times New Roman" pitchFamily="18" charset="0"/>
              </a:rPr>
              <a:t>2</a:t>
            </a:r>
            <a:r>
              <a:rPr lang="pl-PL" altLang="zh-TW" dirty="0" smtClean="0">
                <a:latin typeface="Times New Roman" pitchFamily="18" charset="0"/>
                <a:cs typeface="Times New Roman" pitchFamily="18" charset="0"/>
              </a:rPr>
              <a:t>, 2,114) </a:t>
            </a:r>
            <a:r>
              <a:rPr lang="en-US" altLang="zh-TW" dirty="0" smtClean="0">
                <a:latin typeface="Times New Roman" pitchFamily="18" charset="0"/>
                <a:cs typeface="Times New Roman" pitchFamily="18" charset="0"/>
              </a:rPr>
              <a:t>=</a:t>
            </a:r>
            <a:r>
              <a:rPr lang="pl-PL" altLang="zh-TW" dirty="0" smtClean="0">
                <a:latin typeface="Times New Roman" pitchFamily="18" charset="0"/>
                <a:cs typeface="Times New Roman" pitchFamily="18" charset="0"/>
              </a:rPr>
              <a:t>24.32, p &lt; 0.001, )</a:t>
            </a:r>
            <a:r>
              <a:rPr lang="en-US" altLang="zh-TW" dirty="0" smtClean="0">
                <a:latin typeface="Times New Roman" pitchFamily="18" charset="0"/>
                <a:cs typeface="Times New Roman" pitchFamily="18" charset="0"/>
              </a:rPr>
              <a:t>	</a:t>
            </a:r>
          </a:p>
          <a:p>
            <a:pPr>
              <a:buNone/>
            </a:pPr>
            <a:r>
              <a:rPr lang="en-US" altLang="zh-TW" dirty="0" smtClean="0">
                <a:latin typeface="Times New Roman" pitchFamily="18" charset="0"/>
                <a:cs typeface="Times New Roman" pitchFamily="18" charset="0"/>
              </a:rPr>
              <a:t>		6</a:t>
            </a:r>
            <a:r>
              <a:rPr lang="zh-TW" altLang="en-US" dirty="0" smtClean="0">
                <a:latin typeface="Times New Roman" pitchFamily="18" charset="0"/>
                <a:cs typeface="Times New Roman" pitchFamily="18" charset="0"/>
              </a:rPr>
              <a:t>歲與</a:t>
            </a:r>
            <a:r>
              <a:rPr lang="en-US" altLang="zh-TW" dirty="0" smtClean="0">
                <a:latin typeface="Times New Roman" pitchFamily="18" charset="0"/>
                <a:cs typeface="Times New Roman" pitchFamily="18" charset="0"/>
              </a:rPr>
              <a:t>8</a:t>
            </a:r>
            <a:r>
              <a:rPr lang="zh-TW" altLang="en-US" dirty="0" smtClean="0">
                <a:latin typeface="Times New Roman" pitchFamily="18" charset="0"/>
                <a:cs typeface="Times New Roman" pitchFamily="18" charset="0"/>
              </a:rPr>
              <a:t>歲</a:t>
            </a:r>
            <a:r>
              <a:rPr lang="en-US" altLang="zh-TW" dirty="0" smtClean="0">
                <a:latin typeface="Times New Roman" pitchFamily="18" charset="0"/>
                <a:cs typeface="Times New Roman" pitchFamily="18" charset="0"/>
              </a:rPr>
              <a:t>(p &lt; 0.001)</a:t>
            </a:r>
            <a:r>
              <a:rPr lang="zh-TW" altLang="en-US" dirty="0" smtClean="0">
                <a:latin typeface="Times New Roman" pitchFamily="18" charset="0"/>
                <a:cs typeface="Times New Roman" pitchFamily="18" charset="0"/>
              </a:rPr>
              <a:t>和</a:t>
            </a:r>
            <a:r>
              <a:rPr lang="en-US" altLang="zh-TW" dirty="0" smtClean="0">
                <a:latin typeface="Times New Roman" pitchFamily="18" charset="0"/>
                <a:cs typeface="Times New Roman" pitchFamily="18" charset="0"/>
              </a:rPr>
              <a:t>10</a:t>
            </a:r>
            <a:r>
              <a:rPr lang="zh-TW" altLang="en-US" dirty="0" smtClean="0">
                <a:latin typeface="Times New Roman" pitchFamily="18" charset="0"/>
                <a:cs typeface="Times New Roman" pitchFamily="18" charset="0"/>
              </a:rPr>
              <a:t>歲</a:t>
            </a:r>
            <a:r>
              <a:rPr lang="en-US" altLang="zh-TW" dirty="0" smtClean="0">
                <a:latin typeface="Times New Roman" pitchFamily="18" charset="0"/>
                <a:cs typeface="Times New Roman" pitchFamily="18" charset="0"/>
              </a:rPr>
              <a:t>(p &lt; 0.001)</a:t>
            </a:r>
            <a:r>
              <a:rPr lang="zh-TW" altLang="en-US" dirty="0" smtClean="0">
                <a:latin typeface="Times New Roman" pitchFamily="18" charset="0"/>
                <a:cs typeface="Times New Roman" pitchFamily="18" charset="0"/>
              </a:rPr>
              <a:t>有顯著差異</a:t>
            </a:r>
            <a:endParaRPr lang="en-US" altLang="zh-TW" dirty="0" smtClean="0">
              <a:latin typeface="Times New Roman" pitchFamily="18" charset="0"/>
              <a:cs typeface="Times New Roman" pitchFamily="18" charset="0"/>
            </a:endParaRPr>
          </a:p>
        </p:txBody>
      </p:sp>
      <p:sp>
        <p:nvSpPr>
          <p:cNvPr id="3" name="標題 2"/>
          <p:cNvSpPr>
            <a:spLocks noGrp="1"/>
          </p:cNvSpPr>
          <p:nvPr>
            <p:ph type="title"/>
          </p:nvPr>
        </p:nvSpPr>
        <p:spPr/>
        <p:txBody>
          <a:bodyPr/>
          <a:lstStyle/>
          <a:p>
            <a:pPr algn="ctr"/>
            <a:r>
              <a:rPr lang="en-US" altLang="zh-TW" dirty="0" smtClean="0"/>
              <a:t>Results</a:t>
            </a:r>
            <a:endParaRPr lang="zh-TW"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latin typeface="Times New Roman" pitchFamily="18" charset="0"/>
                <a:cs typeface="Times New Roman" pitchFamily="18" charset="0"/>
              </a:rPr>
              <a:t>因子數</a:t>
            </a:r>
            <a:endParaRPr lang="en-US" altLang="zh-TW" dirty="0" smtClean="0">
              <a:latin typeface="Times New Roman" pitchFamily="18" charset="0"/>
              <a:cs typeface="Times New Roman" pitchFamily="18" charset="0"/>
            </a:endParaRPr>
          </a:p>
          <a:p>
            <a:pPr>
              <a:buNone/>
            </a:pPr>
            <a:r>
              <a:rPr lang="en-US" altLang="zh-TW" dirty="0" smtClean="0">
                <a:latin typeface="Times New Roman" pitchFamily="18" charset="0"/>
                <a:cs typeface="Times New Roman" pitchFamily="18" charset="0"/>
              </a:rPr>
              <a:t>2 (condition 2, condition 3) </a:t>
            </a:r>
            <a:r>
              <a:rPr lang="en-US" altLang="zh-TW" dirty="0" smtClean="0">
                <a:latin typeface="Times New Roman" pitchFamily="18" charset="0"/>
                <a:cs typeface="Times New Roman" pitchFamily="18" charset="0"/>
                <a:sym typeface="Symbol"/>
              </a:rPr>
              <a:t></a:t>
            </a:r>
            <a:r>
              <a:rPr lang="en-US" altLang="zh-TW" dirty="0" smtClean="0">
                <a:latin typeface="Times New Roman" pitchFamily="18" charset="0"/>
                <a:cs typeface="Times New Roman" pitchFamily="18" charset="0"/>
              </a:rPr>
              <a:t> 3 (6, 8, 10 year olds)</a:t>
            </a:r>
          </a:p>
          <a:p>
            <a:pPr>
              <a:buNone/>
            </a:pPr>
            <a:endParaRPr lang="en-US" altLang="zh-TW" dirty="0" smtClean="0">
              <a:latin typeface="Times New Roman" pitchFamily="18" charset="0"/>
              <a:cs typeface="Times New Roman" pitchFamily="18" charset="0"/>
            </a:endParaRPr>
          </a:p>
          <a:p>
            <a:pPr>
              <a:buNone/>
            </a:pPr>
            <a:r>
              <a:rPr lang="en-US" altLang="zh-TW" dirty="0" smtClean="0">
                <a:latin typeface="Times New Roman" pitchFamily="18" charset="0"/>
                <a:cs typeface="Times New Roman" pitchFamily="18" charset="0"/>
              </a:rPr>
              <a:t>		(a) Condition 2, 3</a:t>
            </a:r>
            <a:r>
              <a:rPr lang="zh-TW" altLang="en-US" dirty="0" smtClean="0">
                <a:latin typeface="Times New Roman" pitchFamily="18" charset="0"/>
                <a:cs typeface="Times New Roman" pitchFamily="18" charset="0"/>
              </a:rPr>
              <a:t>結果</a:t>
            </a:r>
            <a:r>
              <a:rPr lang="en-US" altLang="zh-TW" dirty="0" smtClean="0">
                <a:latin typeface="Times New Roman" pitchFamily="18" charset="0"/>
                <a:cs typeface="Times New Roman" pitchFamily="18" charset="0"/>
              </a:rPr>
              <a:t>(F (1, 114) =6.88, p &lt; 0.05)</a:t>
            </a:r>
          </a:p>
          <a:p>
            <a:pPr>
              <a:buNone/>
            </a:pPr>
            <a:r>
              <a:rPr lang="en-US" altLang="zh-TW" dirty="0" smtClean="0">
                <a:latin typeface="Times New Roman" pitchFamily="18" charset="0"/>
                <a:cs typeface="Times New Roman" pitchFamily="18" charset="0"/>
              </a:rPr>
              <a:t>		Condition2</a:t>
            </a:r>
            <a:r>
              <a:rPr lang="zh-TW" altLang="en-US" dirty="0" smtClean="0">
                <a:latin typeface="Times New Roman" pitchFamily="18" charset="0"/>
                <a:cs typeface="Times New Roman" pitchFamily="18" charset="0"/>
              </a:rPr>
              <a:t>錯誤率高於</a:t>
            </a:r>
            <a:r>
              <a:rPr lang="en-US" altLang="zh-TW" dirty="0" smtClean="0">
                <a:latin typeface="Times New Roman" pitchFamily="18" charset="0"/>
                <a:cs typeface="Times New Roman" pitchFamily="18" charset="0"/>
              </a:rPr>
              <a:t>Condition3</a:t>
            </a:r>
          </a:p>
          <a:p>
            <a:pPr>
              <a:buNone/>
            </a:pPr>
            <a:endParaRPr lang="en-US" altLang="zh-TW" dirty="0" smtClean="0">
              <a:latin typeface="Times New Roman" pitchFamily="18" charset="0"/>
              <a:cs typeface="Times New Roman" pitchFamily="18" charset="0"/>
            </a:endParaRPr>
          </a:p>
          <a:p>
            <a:pPr>
              <a:buNone/>
            </a:pPr>
            <a:r>
              <a:rPr lang="en-US" altLang="zh-TW" dirty="0" smtClean="0">
                <a:latin typeface="Times New Roman" pitchFamily="18" charset="0"/>
                <a:cs typeface="Times New Roman" pitchFamily="18" charset="0"/>
              </a:rPr>
              <a:t>		(b)</a:t>
            </a:r>
            <a:r>
              <a:rPr lang="pl-PL" altLang="zh-TW" dirty="0" smtClean="0">
                <a:latin typeface="Times New Roman" pitchFamily="18" charset="0"/>
                <a:cs typeface="Times New Roman" pitchFamily="18" charset="0"/>
              </a:rPr>
              <a:t> </a:t>
            </a:r>
            <a:r>
              <a:rPr lang="zh-TW" altLang="en-US" dirty="0" smtClean="0">
                <a:latin typeface="Times New Roman" pitchFamily="18" charset="0"/>
                <a:cs typeface="Times New Roman" pitchFamily="18" charset="0"/>
              </a:rPr>
              <a:t>年齡</a:t>
            </a:r>
            <a:r>
              <a:rPr lang="pl-PL" altLang="zh-TW" dirty="0" smtClean="0">
                <a:latin typeface="Times New Roman" pitchFamily="18" charset="0"/>
                <a:cs typeface="Times New Roman" pitchFamily="18" charset="0"/>
              </a:rPr>
              <a:t>(</a:t>
            </a:r>
            <a:r>
              <a:rPr lang="en-US" altLang="zh-TW" dirty="0" smtClean="0">
                <a:latin typeface="Times New Roman" pitchFamily="18" charset="0"/>
                <a:cs typeface="Times New Roman" pitchFamily="18" charset="0"/>
              </a:rPr>
              <a:t>(F (2, 114) =14.78, p &lt; 0.001</a:t>
            </a:r>
            <a:r>
              <a:rPr lang="pl-PL" altLang="zh-TW"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	</a:t>
            </a:r>
          </a:p>
          <a:p>
            <a:pPr>
              <a:buNone/>
            </a:pPr>
            <a:r>
              <a:rPr lang="en-US" altLang="zh-TW" dirty="0" smtClean="0">
                <a:latin typeface="Times New Roman" pitchFamily="18" charset="0"/>
                <a:cs typeface="Times New Roman" pitchFamily="18" charset="0"/>
              </a:rPr>
              <a:t>		6</a:t>
            </a:r>
            <a:r>
              <a:rPr lang="zh-TW" altLang="en-US" dirty="0" smtClean="0">
                <a:latin typeface="Times New Roman" pitchFamily="18" charset="0"/>
                <a:cs typeface="Times New Roman" pitchFamily="18" charset="0"/>
              </a:rPr>
              <a:t>歲與</a:t>
            </a:r>
            <a:r>
              <a:rPr lang="en-US" altLang="zh-TW" dirty="0" smtClean="0">
                <a:latin typeface="Times New Roman" pitchFamily="18" charset="0"/>
                <a:cs typeface="Times New Roman" pitchFamily="18" charset="0"/>
              </a:rPr>
              <a:t>8</a:t>
            </a:r>
            <a:r>
              <a:rPr lang="zh-TW" altLang="en-US" dirty="0" smtClean="0">
                <a:latin typeface="Times New Roman" pitchFamily="18" charset="0"/>
                <a:cs typeface="Times New Roman" pitchFamily="18" charset="0"/>
              </a:rPr>
              <a:t>歲</a:t>
            </a:r>
            <a:r>
              <a:rPr lang="en-US" altLang="zh-TW" dirty="0" smtClean="0">
                <a:latin typeface="Times New Roman" pitchFamily="18" charset="0"/>
                <a:cs typeface="Times New Roman" pitchFamily="18" charset="0"/>
              </a:rPr>
              <a:t>(p &lt; 0.01)</a:t>
            </a:r>
            <a:r>
              <a:rPr lang="zh-TW" altLang="en-US" dirty="0" smtClean="0">
                <a:latin typeface="Times New Roman" pitchFamily="18" charset="0"/>
                <a:cs typeface="Times New Roman" pitchFamily="18" charset="0"/>
              </a:rPr>
              <a:t>和</a:t>
            </a:r>
            <a:r>
              <a:rPr lang="en-US" altLang="zh-TW" dirty="0" smtClean="0">
                <a:latin typeface="Times New Roman" pitchFamily="18" charset="0"/>
                <a:cs typeface="Times New Roman" pitchFamily="18" charset="0"/>
              </a:rPr>
              <a:t>10</a:t>
            </a:r>
            <a:r>
              <a:rPr lang="zh-TW" altLang="en-US" dirty="0" smtClean="0">
                <a:latin typeface="Times New Roman" pitchFamily="18" charset="0"/>
                <a:cs typeface="Times New Roman" pitchFamily="18" charset="0"/>
              </a:rPr>
              <a:t>歲</a:t>
            </a:r>
            <a:r>
              <a:rPr lang="en-US" altLang="zh-TW" dirty="0" smtClean="0">
                <a:latin typeface="Times New Roman" pitchFamily="18" charset="0"/>
                <a:cs typeface="Times New Roman" pitchFamily="18" charset="0"/>
              </a:rPr>
              <a:t>(p &lt; 0.001)</a:t>
            </a:r>
            <a:r>
              <a:rPr lang="zh-TW" altLang="en-US" dirty="0" smtClean="0">
                <a:latin typeface="Times New Roman" pitchFamily="18" charset="0"/>
                <a:cs typeface="Times New Roman" pitchFamily="18" charset="0"/>
              </a:rPr>
              <a:t>有顯著差異</a:t>
            </a:r>
            <a:endParaRPr lang="en-US" altLang="zh-TW" dirty="0" smtClean="0">
              <a:latin typeface="Times New Roman" pitchFamily="18" charset="0"/>
              <a:cs typeface="Times New Roman" pitchFamily="18" charset="0"/>
            </a:endParaRPr>
          </a:p>
          <a:p>
            <a:pPr>
              <a:buNone/>
            </a:pPr>
            <a:endParaRPr lang="zh-TW" altLang="en-US" dirty="0">
              <a:latin typeface="Times New Roman" pitchFamily="18" charset="0"/>
              <a:cs typeface="Times New Roman" pitchFamily="18" charset="0"/>
            </a:endParaRPr>
          </a:p>
        </p:txBody>
      </p:sp>
      <p:sp>
        <p:nvSpPr>
          <p:cNvPr id="3" name="標題 2"/>
          <p:cNvSpPr>
            <a:spLocks noGrp="1"/>
          </p:cNvSpPr>
          <p:nvPr>
            <p:ph type="title"/>
          </p:nvPr>
        </p:nvSpPr>
        <p:spPr/>
        <p:txBody>
          <a:bodyPr/>
          <a:lstStyle/>
          <a:p>
            <a:pPr algn="ctr"/>
            <a:r>
              <a:rPr lang="en-US" altLang="zh-TW" dirty="0" smtClean="0"/>
              <a:t>Results</a:t>
            </a:r>
            <a:endParaRPr lang="zh-TW"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t>在道路搜尋策略中分為兩種一種是地標記憶另一種是方向搜尋，在先前的研究中發現對於小孩來說回顧地標會是表現較好的搜尋策略。                                              </a:t>
            </a:r>
            <a:r>
              <a:rPr lang="en-US" altLang="zh-TW" dirty="0" smtClean="0"/>
              <a:t>(Cohen &amp; </a:t>
            </a:r>
            <a:r>
              <a:rPr lang="en-US" altLang="zh-TW" dirty="0" err="1" smtClean="0"/>
              <a:t>Schuepfer</a:t>
            </a:r>
            <a:r>
              <a:rPr lang="zh-TW" altLang="en-US" dirty="0" smtClean="0"/>
              <a:t> </a:t>
            </a:r>
            <a:r>
              <a:rPr lang="en-US" altLang="zh-TW" dirty="0" smtClean="0"/>
              <a:t>et al.,1997)</a:t>
            </a:r>
          </a:p>
          <a:p>
            <a:endParaRPr lang="en-US" altLang="zh-TW" dirty="0" smtClean="0"/>
          </a:p>
          <a:p>
            <a:r>
              <a:rPr lang="zh-TW" altLang="en-US" dirty="0" smtClean="0"/>
              <a:t>而地標對於我們空間定位和道路學習上扮演著重要的角色，然而是否有地標對於判定小孩的尋路能力來說也是重要的基礎之一。</a:t>
            </a:r>
            <a:r>
              <a:rPr lang="en-US" altLang="zh-TW" dirty="0" smtClean="0"/>
              <a:t>(Cornell, </a:t>
            </a:r>
            <a:r>
              <a:rPr lang="en-US" altLang="zh-TW" dirty="0" err="1" smtClean="0"/>
              <a:t>Heth</a:t>
            </a:r>
            <a:r>
              <a:rPr lang="en-US" altLang="zh-TW" dirty="0" smtClean="0"/>
              <a:t>, &amp;</a:t>
            </a:r>
            <a:r>
              <a:rPr lang="zh-TW" altLang="en-US" dirty="0" smtClean="0"/>
              <a:t> </a:t>
            </a:r>
            <a:r>
              <a:rPr lang="en-US" altLang="zh-TW" dirty="0" err="1" smtClean="0"/>
              <a:t>Alberts</a:t>
            </a:r>
            <a:r>
              <a:rPr lang="en-US" altLang="zh-TW" dirty="0" smtClean="0"/>
              <a:t>, 1994)</a:t>
            </a:r>
            <a:endParaRPr lang="zh-TW" altLang="en-US" dirty="0"/>
          </a:p>
        </p:txBody>
      </p:sp>
      <p:sp>
        <p:nvSpPr>
          <p:cNvPr id="3" name="標題 2"/>
          <p:cNvSpPr>
            <a:spLocks noGrp="1"/>
          </p:cNvSpPr>
          <p:nvPr>
            <p:ph type="title"/>
          </p:nvPr>
        </p:nvSpPr>
        <p:spPr/>
        <p:txBody>
          <a:bodyPr>
            <a:normAutofit/>
          </a:bodyPr>
          <a:lstStyle/>
          <a:p>
            <a:pPr algn="ctr"/>
            <a:r>
              <a:rPr lang="en-US" altLang="zh-TW" dirty="0" smtClean="0"/>
              <a:t>Introduction</a:t>
            </a:r>
            <a:endParaRPr lang="zh-TW"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nvPr>
        </p:nvGraphicFramePr>
        <p:xfrm>
          <a:off x="467544" y="1196752"/>
          <a:ext cx="8229600" cy="525780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gridSpan="4">
                  <a:txBody>
                    <a:bodyPr/>
                    <a:lstStyle/>
                    <a:p>
                      <a:pPr algn="ctr"/>
                      <a:r>
                        <a:rPr lang="en-US" altLang="zh-TW" b="0" dirty="0" smtClean="0">
                          <a:solidFill>
                            <a:schemeClr val="bg1"/>
                          </a:solidFill>
                          <a:latin typeface="Times New Roman" pitchFamily="18" charset="0"/>
                          <a:ea typeface="+mn-ea"/>
                          <a:cs typeface="Times New Roman" pitchFamily="18" charset="0"/>
                        </a:rPr>
                        <a:t>Condition1</a:t>
                      </a:r>
                      <a:r>
                        <a:rPr lang="zh-TW" altLang="en-US" b="0" dirty="0" smtClean="0">
                          <a:solidFill>
                            <a:schemeClr val="bg1"/>
                          </a:solidFill>
                          <a:latin typeface="Times New Roman" pitchFamily="18" charset="0"/>
                          <a:cs typeface="Times New Roman" pitchFamily="18" charset="0"/>
                        </a:rPr>
                        <a:t>實驗錯誤的比率</a:t>
                      </a:r>
                      <a:endParaRPr lang="zh-TW" altLang="en-US" b="0" dirty="0">
                        <a:solidFill>
                          <a:schemeClr val="bg1"/>
                        </a:solidFill>
                      </a:endParaRPr>
                    </a:p>
                  </a:txBody>
                  <a:tcPr>
                    <a:solidFill>
                      <a:schemeClr val="bg2">
                        <a:lumMod val="60000"/>
                        <a:lumOff val="40000"/>
                      </a:schemeClr>
                    </a:solidFill>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r>
              <a:tr h="370840">
                <a:tc>
                  <a:txBody>
                    <a:bodyPr/>
                    <a:lstStyle/>
                    <a:p>
                      <a:pPr algn="ctr"/>
                      <a:r>
                        <a:rPr lang="en-US" altLang="zh-TW" b="0" dirty="0" smtClean="0">
                          <a:solidFill>
                            <a:schemeClr val="bg1"/>
                          </a:solidFill>
                          <a:latin typeface="Times New Roman" pitchFamily="18" charset="0"/>
                          <a:ea typeface="+mn-ea"/>
                          <a:cs typeface="Times New Roman" pitchFamily="18" charset="0"/>
                        </a:rPr>
                        <a:t>6</a:t>
                      </a:r>
                      <a:r>
                        <a:rPr lang="zh-TW" altLang="en-US" b="0" dirty="0" smtClean="0">
                          <a:solidFill>
                            <a:schemeClr val="bg1"/>
                          </a:solidFill>
                          <a:latin typeface="Times New Roman" pitchFamily="18" charset="0"/>
                          <a:ea typeface="+mn-ea"/>
                          <a:cs typeface="Times New Roman" pitchFamily="18" charset="0"/>
                        </a:rPr>
                        <a:t>歲</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lang="en-US" altLang="zh-TW" b="0" dirty="0" smtClean="0">
                          <a:solidFill>
                            <a:schemeClr val="bg1"/>
                          </a:solidFill>
                          <a:latin typeface="Times New Roman" pitchFamily="18" charset="0"/>
                          <a:ea typeface="+mn-ea"/>
                          <a:cs typeface="Times New Roman" pitchFamily="18" charset="0"/>
                        </a:rPr>
                        <a:t>8</a:t>
                      </a:r>
                      <a:r>
                        <a:rPr lang="zh-TW" altLang="en-US" b="0" dirty="0" smtClean="0">
                          <a:solidFill>
                            <a:schemeClr val="bg1"/>
                          </a:solidFill>
                          <a:latin typeface="Times New Roman" pitchFamily="18" charset="0"/>
                          <a:ea typeface="+mn-ea"/>
                          <a:cs typeface="Times New Roman" pitchFamily="18" charset="0"/>
                        </a:rPr>
                        <a:t>歲</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lang="en-US" altLang="zh-TW" b="0" dirty="0" smtClean="0">
                          <a:solidFill>
                            <a:schemeClr val="bg1"/>
                          </a:solidFill>
                          <a:latin typeface="Times New Roman" pitchFamily="18" charset="0"/>
                          <a:ea typeface="+mn-ea"/>
                          <a:cs typeface="Times New Roman" pitchFamily="18" charset="0"/>
                        </a:rPr>
                        <a:t>10</a:t>
                      </a:r>
                      <a:r>
                        <a:rPr lang="zh-TW" altLang="en-US" b="0" dirty="0" smtClean="0">
                          <a:solidFill>
                            <a:schemeClr val="bg1"/>
                          </a:solidFill>
                          <a:latin typeface="Times New Roman" pitchFamily="18" charset="0"/>
                          <a:ea typeface="+mn-ea"/>
                          <a:cs typeface="Times New Roman" pitchFamily="18" charset="0"/>
                        </a:rPr>
                        <a:t>歲</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lang="zh-TW" altLang="en-US" b="0" dirty="0" smtClean="0">
                          <a:latin typeface="Times New Roman" pitchFamily="18" charset="0"/>
                          <a:ea typeface="+mn-ea"/>
                          <a:cs typeface="Times New Roman" pitchFamily="18" charset="0"/>
                        </a:rPr>
                        <a:t>成年人</a:t>
                      </a:r>
                      <a:endParaRPr lang="zh-TW" altLang="en-US" b="0" dirty="0">
                        <a:latin typeface="Times New Roman" pitchFamily="18" charset="0"/>
                        <a:ea typeface="+mn-ea"/>
                        <a:cs typeface="Times New Roman" pitchFamily="18" charset="0"/>
                      </a:endParaRPr>
                    </a:p>
                  </a:txBody>
                  <a:tcPr/>
                </a:tc>
              </a:tr>
              <a:tr h="370840">
                <a:tc>
                  <a:txBody>
                    <a:bodyPr/>
                    <a:lstStyle/>
                    <a:p>
                      <a:pPr algn="ctr"/>
                      <a:r>
                        <a:rPr kumimoji="0" lang="en-US" altLang="zh-TW" sz="1800" b="0" kern="1200" baseline="0" dirty="0" smtClean="0">
                          <a:solidFill>
                            <a:schemeClr val="bg1"/>
                          </a:solidFill>
                          <a:latin typeface="Times New Roman" pitchFamily="18" charset="0"/>
                          <a:ea typeface="+mn-ea"/>
                          <a:cs typeface="Times New Roman" pitchFamily="18" charset="0"/>
                        </a:rPr>
                        <a:t>M =0.42</a:t>
                      </a:r>
                    </a:p>
                    <a:p>
                      <a:pPr algn="ctr"/>
                      <a:r>
                        <a:rPr kumimoji="0" lang="en-US" altLang="zh-TW" sz="1800" b="0" kern="1200" baseline="0" dirty="0" smtClean="0">
                          <a:solidFill>
                            <a:schemeClr val="bg1"/>
                          </a:solidFill>
                          <a:latin typeface="Times New Roman" pitchFamily="18" charset="0"/>
                          <a:ea typeface="+mn-ea"/>
                          <a:cs typeface="Times New Roman" pitchFamily="18" charset="0"/>
                        </a:rPr>
                        <a:t>SD =0.15</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kumimoji="0" lang="en-US" altLang="zh-TW" sz="1800" b="0" kern="1200" baseline="0" dirty="0" smtClean="0">
                          <a:solidFill>
                            <a:schemeClr val="bg1"/>
                          </a:solidFill>
                          <a:latin typeface="Times New Roman" pitchFamily="18" charset="0"/>
                          <a:ea typeface="+mn-ea"/>
                          <a:cs typeface="Times New Roman" pitchFamily="18" charset="0"/>
                        </a:rPr>
                        <a:t>M =0.23</a:t>
                      </a:r>
                    </a:p>
                    <a:p>
                      <a:pPr algn="ctr"/>
                      <a:r>
                        <a:rPr kumimoji="0" lang="en-US" altLang="zh-TW" sz="1800" b="0" kern="1200" baseline="0" dirty="0" smtClean="0">
                          <a:solidFill>
                            <a:schemeClr val="bg1"/>
                          </a:solidFill>
                          <a:latin typeface="Times New Roman" pitchFamily="18" charset="0"/>
                          <a:ea typeface="+mn-ea"/>
                          <a:cs typeface="Times New Roman" pitchFamily="18" charset="0"/>
                        </a:rPr>
                        <a:t>SD =0.18</a:t>
                      </a:r>
                      <a:endParaRPr lang="zh-TW" altLang="en-US" b="0" dirty="0" smtClean="0">
                        <a:solidFill>
                          <a:schemeClr val="bg1"/>
                        </a:solidFill>
                        <a:latin typeface="Times New Roman" pitchFamily="18" charset="0"/>
                        <a:ea typeface="+mn-ea"/>
                        <a:cs typeface="Times New Roman" pitchFamily="18" charset="0"/>
                      </a:endParaRPr>
                    </a:p>
                  </a:txBody>
                  <a:tcPr/>
                </a:tc>
                <a:tc>
                  <a:txBody>
                    <a:bodyPr/>
                    <a:lstStyle/>
                    <a:p>
                      <a:pPr algn="ctr"/>
                      <a:r>
                        <a:rPr kumimoji="0" lang="en-US" altLang="zh-TW" sz="1800" b="0" kern="1200" baseline="0" dirty="0" smtClean="0">
                          <a:solidFill>
                            <a:schemeClr val="bg1"/>
                          </a:solidFill>
                          <a:latin typeface="Times New Roman" pitchFamily="18" charset="0"/>
                          <a:ea typeface="+mn-ea"/>
                          <a:cs typeface="Times New Roman" pitchFamily="18" charset="0"/>
                        </a:rPr>
                        <a:t>M =0.14</a:t>
                      </a:r>
                    </a:p>
                    <a:p>
                      <a:pPr algn="ctr"/>
                      <a:r>
                        <a:rPr kumimoji="0" lang="en-US" altLang="zh-TW" sz="1800" b="0" kern="1200" baseline="0" dirty="0" smtClean="0">
                          <a:solidFill>
                            <a:schemeClr val="bg1"/>
                          </a:solidFill>
                          <a:latin typeface="Times New Roman" pitchFamily="18" charset="0"/>
                          <a:ea typeface="+mn-ea"/>
                          <a:cs typeface="Times New Roman" pitchFamily="18" charset="0"/>
                        </a:rPr>
                        <a:t>SD =0.13</a:t>
                      </a:r>
                      <a:endParaRPr lang="zh-TW" altLang="en-US" b="0" dirty="0" smtClean="0">
                        <a:solidFill>
                          <a:schemeClr val="bg1"/>
                        </a:solidFill>
                        <a:latin typeface="Times New Roman" pitchFamily="18" charset="0"/>
                        <a:ea typeface="+mn-ea"/>
                        <a:cs typeface="Times New Roman" pitchFamily="18" charset="0"/>
                      </a:endParaRPr>
                    </a:p>
                  </a:txBody>
                  <a:tcPr/>
                </a:tc>
                <a:tc>
                  <a:txBody>
                    <a:bodyPr/>
                    <a:lstStyle/>
                    <a:p>
                      <a:pPr algn="ctr"/>
                      <a:r>
                        <a:rPr kumimoji="0" lang="en-US" altLang="zh-TW" sz="1800" kern="1200" baseline="0" dirty="0" smtClean="0">
                          <a:solidFill>
                            <a:schemeClr val="dk1"/>
                          </a:solidFill>
                          <a:latin typeface="Times New Roman" pitchFamily="18" charset="0"/>
                          <a:ea typeface="+mn-ea"/>
                          <a:cs typeface="Times New Roman" pitchFamily="18" charset="0"/>
                        </a:rPr>
                        <a:t>M =0.03</a:t>
                      </a:r>
                    </a:p>
                    <a:p>
                      <a:pPr algn="ctr"/>
                      <a:r>
                        <a:rPr kumimoji="0" lang="en-US" altLang="zh-TW" sz="1800" kern="1200" baseline="0" dirty="0" smtClean="0">
                          <a:solidFill>
                            <a:schemeClr val="dk1"/>
                          </a:solidFill>
                          <a:latin typeface="Times New Roman" pitchFamily="18" charset="0"/>
                          <a:ea typeface="+mn-ea"/>
                          <a:cs typeface="Times New Roman" pitchFamily="18" charset="0"/>
                        </a:rPr>
                        <a:t>SD =0.06</a:t>
                      </a:r>
                      <a:endParaRPr lang="zh-TW" altLang="en-US" dirty="0" smtClean="0">
                        <a:latin typeface="Times New Roman" pitchFamily="18" charset="0"/>
                        <a:ea typeface="+mn-ea"/>
                        <a:cs typeface="Times New Roman" pitchFamily="18" charset="0"/>
                      </a:endParaRPr>
                    </a:p>
                  </a:txBody>
                  <a:tcPr/>
                </a:tc>
              </a:tr>
              <a:tr h="370840">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0" dirty="0" smtClean="0">
                          <a:solidFill>
                            <a:schemeClr val="bg1"/>
                          </a:solidFill>
                          <a:latin typeface="Times New Roman" pitchFamily="18" charset="0"/>
                          <a:ea typeface="+mn-ea"/>
                          <a:cs typeface="Times New Roman" pitchFamily="18" charset="0"/>
                        </a:rPr>
                        <a:t>6</a:t>
                      </a:r>
                      <a:r>
                        <a:rPr lang="zh-TW" altLang="en-US" b="0" dirty="0" smtClean="0">
                          <a:solidFill>
                            <a:schemeClr val="bg1"/>
                          </a:solidFill>
                          <a:latin typeface="Times New Roman" pitchFamily="18" charset="0"/>
                          <a:ea typeface="+mn-ea"/>
                          <a:cs typeface="Times New Roman" pitchFamily="18" charset="0"/>
                        </a:rPr>
                        <a:t>歲</a:t>
                      </a:r>
                      <a:r>
                        <a:rPr lang="en-US" altLang="zh-TW" b="0" dirty="0" smtClean="0">
                          <a:solidFill>
                            <a:schemeClr val="bg1"/>
                          </a:solidFill>
                          <a:latin typeface="Times New Roman" pitchFamily="18" charset="0"/>
                          <a:ea typeface="+mn-ea"/>
                          <a:cs typeface="Times New Roman" pitchFamily="18" charset="0"/>
                        </a:rPr>
                        <a:t>&gt;8</a:t>
                      </a:r>
                      <a:r>
                        <a:rPr lang="zh-TW" altLang="en-US" b="0" dirty="0" smtClean="0">
                          <a:solidFill>
                            <a:schemeClr val="bg1"/>
                          </a:solidFill>
                          <a:latin typeface="Times New Roman" pitchFamily="18" charset="0"/>
                          <a:ea typeface="+mn-ea"/>
                          <a:cs typeface="Times New Roman" pitchFamily="18" charset="0"/>
                        </a:rPr>
                        <a:t>歲</a:t>
                      </a:r>
                      <a:r>
                        <a:rPr lang="en-US" altLang="zh-TW" b="0" dirty="0" smtClean="0">
                          <a:solidFill>
                            <a:schemeClr val="bg1"/>
                          </a:solidFill>
                          <a:latin typeface="Times New Roman" pitchFamily="18" charset="0"/>
                          <a:ea typeface="+mn-ea"/>
                          <a:cs typeface="Times New Roman" pitchFamily="18" charset="0"/>
                        </a:rPr>
                        <a:t>&gt;10</a:t>
                      </a:r>
                      <a:r>
                        <a:rPr lang="zh-TW" altLang="en-US" b="0" dirty="0" smtClean="0">
                          <a:solidFill>
                            <a:schemeClr val="bg1"/>
                          </a:solidFill>
                          <a:latin typeface="Times New Roman" pitchFamily="18" charset="0"/>
                          <a:ea typeface="+mn-ea"/>
                          <a:cs typeface="Times New Roman" pitchFamily="18" charset="0"/>
                        </a:rPr>
                        <a:t>歲</a:t>
                      </a:r>
                      <a:r>
                        <a:rPr lang="en-US" altLang="zh-TW" b="0" dirty="0" smtClean="0">
                          <a:solidFill>
                            <a:schemeClr val="bg1"/>
                          </a:solidFill>
                          <a:latin typeface="Times New Roman" pitchFamily="18" charset="0"/>
                          <a:ea typeface="+mn-ea"/>
                          <a:cs typeface="Times New Roman" pitchFamily="18" charset="0"/>
                        </a:rPr>
                        <a:t>&gt;</a:t>
                      </a:r>
                      <a:r>
                        <a:rPr lang="zh-TW" altLang="en-US" b="0" dirty="0" smtClean="0">
                          <a:solidFill>
                            <a:schemeClr val="bg1"/>
                          </a:solidFill>
                          <a:latin typeface="Times New Roman" pitchFamily="18" charset="0"/>
                          <a:ea typeface="+mn-ea"/>
                          <a:cs typeface="Times New Roman" pitchFamily="18" charset="0"/>
                        </a:rPr>
                        <a:t>成年人</a:t>
                      </a:r>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r>
              <a:tr h="370840">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0" dirty="0" smtClean="0">
                          <a:solidFill>
                            <a:schemeClr val="bg1"/>
                          </a:solidFill>
                          <a:latin typeface="Times New Roman" pitchFamily="18" charset="0"/>
                          <a:ea typeface="+mn-ea"/>
                          <a:cs typeface="Times New Roman" pitchFamily="18" charset="0"/>
                        </a:rPr>
                        <a:t>Condition2</a:t>
                      </a:r>
                      <a:r>
                        <a:rPr lang="zh-TW" altLang="en-US" b="0" dirty="0" smtClean="0">
                          <a:solidFill>
                            <a:schemeClr val="bg1"/>
                          </a:solidFill>
                          <a:latin typeface="Times New Roman" pitchFamily="18" charset="0"/>
                          <a:cs typeface="Times New Roman" pitchFamily="18" charset="0"/>
                        </a:rPr>
                        <a:t>實驗錯誤的比率</a:t>
                      </a:r>
                      <a:endParaRPr lang="zh-TW" altLang="en-US" b="0" dirty="0" smtClean="0">
                        <a:solidFill>
                          <a:schemeClr val="bg1"/>
                        </a:solidFill>
                      </a:endParaRPr>
                    </a:p>
                  </a:txBody>
                  <a:tcPr>
                    <a:solidFill>
                      <a:schemeClr val="bg2">
                        <a:lumMod val="60000"/>
                        <a:lumOff val="40000"/>
                      </a:schemeClr>
                    </a:solidFill>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r>
              <a:tr h="370840">
                <a:tc>
                  <a:txBody>
                    <a:bodyPr/>
                    <a:lstStyle/>
                    <a:p>
                      <a:pPr algn="ctr"/>
                      <a:r>
                        <a:rPr lang="en-US" altLang="zh-TW" b="0" dirty="0" smtClean="0">
                          <a:solidFill>
                            <a:schemeClr val="bg1"/>
                          </a:solidFill>
                          <a:latin typeface="Times New Roman" pitchFamily="18" charset="0"/>
                          <a:ea typeface="+mn-ea"/>
                          <a:cs typeface="Times New Roman" pitchFamily="18" charset="0"/>
                        </a:rPr>
                        <a:t>6</a:t>
                      </a:r>
                      <a:r>
                        <a:rPr lang="zh-TW" altLang="en-US" b="0" dirty="0" smtClean="0">
                          <a:solidFill>
                            <a:schemeClr val="bg1"/>
                          </a:solidFill>
                          <a:latin typeface="Times New Roman" pitchFamily="18" charset="0"/>
                          <a:ea typeface="+mn-ea"/>
                          <a:cs typeface="Times New Roman" pitchFamily="18" charset="0"/>
                        </a:rPr>
                        <a:t>歲</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lang="en-US" altLang="zh-TW" b="0" dirty="0" smtClean="0">
                          <a:solidFill>
                            <a:schemeClr val="bg1"/>
                          </a:solidFill>
                          <a:latin typeface="Times New Roman" pitchFamily="18" charset="0"/>
                          <a:ea typeface="+mn-ea"/>
                          <a:cs typeface="Times New Roman" pitchFamily="18" charset="0"/>
                        </a:rPr>
                        <a:t>8</a:t>
                      </a:r>
                      <a:r>
                        <a:rPr lang="zh-TW" altLang="en-US" b="0" dirty="0" smtClean="0">
                          <a:solidFill>
                            <a:schemeClr val="bg1"/>
                          </a:solidFill>
                          <a:latin typeface="Times New Roman" pitchFamily="18" charset="0"/>
                          <a:ea typeface="+mn-ea"/>
                          <a:cs typeface="Times New Roman" pitchFamily="18" charset="0"/>
                        </a:rPr>
                        <a:t>歲</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lang="en-US" altLang="zh-TW" b="0" dirty="0" smtClean="0">
                          <a:solidFill>
                            <a:schemeClr val="bg1"/>
                          </a:solidFill>
                          <a:latin typeface="Times New Roman" pitchFamily="18" charset="0"/>
                          <a:ea typeface="+mn-ea"/>
                          <a:cs typeface="Times New Roman" pitchFamily="18" charset="0"/>
                        </a:rPr>
                        <a:t>10</a:t>
                      </a:r>
                      <a:r>
                        <a:rPr lang="zh-TW" altLang="en-US" b="0" dirty="0" smtClean="0">
                          <a:solidFill>
                            <a:schemeClr val="bg1"/>
                          </a:solidFill>
                          <a:latin typeface="Times New Roman" pitchFamily="18" charset="0"/>
                          <a:ea typeface="+mn-ea"/>
                          <a:cs typeface="Times New Roman" pitchFamily="18" charset="0"/>
                        </a:rPr>
                        <a:t>歲</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lang="zh-TW" altLang="en-US" b="0" dirty="0" smtClean="0">
                          <a:latin typeface="Times New Roman" pitchFamily="18" charset="0"/>
                          <a:ea typeface="+mn-ea"/>
                          <a:cs typeface="Times New Roman" pitchFamily="18" charset="0"/>
                        </a:rPr>
                        <a:t>成年人</a:t>
                      </a:r>
                      <a:endParaRPr lang="zh-TW" altLang="en-US" b="0" dirty="0">
                        <a:latin typeface="Times New Roman" pitchFamily="18" charset="0"/>
                        <a:ea typeface="+mn-ea"/>
                        <a:cs typeface="Times New Roman" pitchFamily="18" charset="0"/>
                      </a:endParaRPr>
                    </a:p>
                  </a:txBody>
                  <a:tcPr/>
                </a:tc>
              </a:tr>
              <a:tr h="370840">
                <a:tc>
                  <a:txBody>
                    <a:bodyPr/>
                    <a:lstStyle/>
                    <a:p>
                      <a:pPr algn="ctr"/>
                      <a:r>
                        <a:rPr kumimoji="0" lang="en-US" altLang="zh-TW" sz="1800" b="0" kern="1200" baseline="0" dirty="0" smtClean="0">
                          <a:solidFill>
                            <a:schemeClr val="bg1"/>
                          </a:solidFill>
                          <a:latin typeface="Times New Roman" pitchFamily="18" charset="0"/>
                          <a:ea typeface="+mn-ea"/>
                          <a:cs typeface="Times New Roman" pitchFamily="18" charset="0"/>
                        </a:rPr>
                        <a:t>M =0.12</a:t>
                      </a:r>
                    </a:p>
                    <a:p>
                      <a:pPr algn="ctr"/>
                      <a:r>
                        <a:rPr kumimoji="0" lang="en-US" altLang="zh-TW" sz="1800" b="0" kern="1200" baseline="0" dirty="0" smtClean="0">
                          <a:solidFill>
                            <a:schemeClr val="bg1"/>
                          </a:solidFill>
                          <a:latin typeface="Times New Roman" pitchFamily="18" charset="0"/>
                          <a:ea typeface="+mn-ea"/>
                          <a:cs typeface="Times New Roman" pitchFamily="18" charset="0"/>
                        </a:rPr>
                        <a:t>SD =0.14</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kumimoji="0" lang="en-US" altLang="zh-TW" sz="1800" b="0" kern="1200" baseline="0" dirty="0" smtClean="0">
                          <a:solidFill>
                            <a:schemeClr val="bg1"/>
                          </a:solidFill>
                          <a:latin typeface="Times New Roman" pitchFamily="18" charset="0"/>
                          <a:ea typeface="+mn-ea"/>
                          <a:cs typeface="Times New Roman" pitchFamily="18" charset="0"/>
                        </a:rPr>
                        <a:t>M =0.06</a:t>
                      </a:r>
                    </a:p>
                    <a:p>
                      <a:pPr algn="ctr"/>
                      <a:r>
                        <a:rPr kumimoji="0" lang="en-US" altLang="zh-TW" sz="1800" b="0" kern="1200" baseline="0" dirty="0" smtClean="0">
                          <a:solidFill>
                            <a:schemeClr val="bg1"/>
                          </a:solidFill>
                          <a:latin typeface="Times New Roman" pitchFamily="18" charset="0"/>
                          <a:ea typeface="+mn-ea"/>
                          <a:cs typeface="Times New Roman" pitchFamily="18" charset="0"/>
                        </a:rPr>
                        <a:t>SD =0.08</a:t>
                      </a:r>
                      <a:endParaRPr lang="zh-TW" altLang="en-US" b="0" dirty="0" smtClean="0">
                        <a:solidFill>
                          <a:schemeClr val="bg1"/>
                        </a:solidFill>
                        <a:latin typeface="Times New Roman" pitchFamily="18" charset="0"/>
                        <a:ea typeface="+mn-ea"/>
                        <a:cs typeface="Times New Roman" pitchFamily="18" charset="0"/>
                      </a:endParaRPr>
                    </a:p>
                  </a:txBody>
                  <a:tcPr/>
                </a:tc>
                <a:tc>
                  <a:txBody>
                    <a:bodyPr/>
                    <a:lstStyle/>
                    <a:p>
                      <a:pPr algn="ctr"/>
                      <a:r>
                        <a:rPr kumimoji="0" lang="en-US" altLang="zh-TW" sz="1800" b="0" kern="1200" baseline="0" dirty="0" smtClean="0">
                          <a:solidFill>
                            <a:schemeClr val="bg1"/>
                          </a:solidFill>
                          <a:latin typeface="Times New Roman" pitchFamily="18" charset="0"/>
                          <a:ea typeface="+mn-ea"/>
                          <a:cs typeface="Times New Roman" pitchFamily="18" charset="0"/>
                        </a:rPr>
                        <a:t>M =0.01</a:t>
                      </a:r>
                    </a:p>
                    <a:p>
                      <a:pPr algn="ctr"/>
                      <a:r>
                        <a:rPr kumimoji="0" lang="en-US" altLang="zh-TW" sz="1800" b="0" kern="1200" baseline="0" dirty="0" smtClean="0">
                          <a:solidFill>
                            <a:schemeClr val="bg1"/>
                          </a:solidFill>
                          <a:latin typeface="Times New Roman" pitchFamily="18" charset="0"/>
                          <a:ea typeface="+mn-ea"/>
                          <a:cs typeface="Times New Roman" pitchFamily="18" charset="0"/>
                        </a:rPr>
                        <a:t>SD =0.02</a:t>
                      </a:r>
                      <a:endParaRPr lang="zh-TW" altLang="en-US" b="0" dirty="0" smtClean="0">
                        <a:solidFill>
                          <a:schemeClr val="bg1"/>
                        </a:solidFill>
                        <a:latin typeface="Times New Roman" pitchFamily="18" charset="0"/>
                        <a:ea typeface="+mn-ea"/>
                        <a:cs typeface="Times New Roman" pitchFamily="18" charset="0"/>
                      </a:endParaRPr>
                    </a:p>
                  </a:txBody>
                  <a:tcPr/>
                </a:tc>
                <a:tc>
                  <a:txBody>
                    <a:bodyPr/>
                    <a:lstStyle/>
                    <a:p>
                      <a:pPr algn="ctr"/>
                      <a:r>
                        <a:rPr kumimoji="0" lang="en-US" altLang="zh-TW" sz="1800" kern="1200" baseline="0" dirty="0" smtClean="0">
                          <a:solidFill>
                            <a:schemeClr val="dk1"/>
                          </a:solidFill>
                          <a:latin typeface="Times New Roman" pitchFamily="18" charset="0"/>
                          <a:ea typeface="+mn-ea"/>
                          <a:cs typeface="Times New Roman" pitchFamily="18" charset="0"/>
                        </a:rPr>
                        <a:t>M =0.01</a:t>
                      </a:r>
                    </a:p>
                    <a:p>
                      <a:pPr algn="ctr"/>
                      <a:r>
                        <a:rPr kumimoji="0" lang="en-US" altLang="zh-TW" sz="1800" kern="1200" baseline="0" dirty="0" smtClean="0">
                          <a:solidFill>
                            <a:schemeClr val="dk1"/>
                          </a:solidFill>
                          <a:latin typeface="Times New Roman" pitchFamily="18" charset="0"/>
                          <a:ea typeface="+mn-ea"/>
                          <a:cs typeface="Times New Roman" pitchFamily="18" charset="0"/>
                        </a:rPr>
                        <a:t>SD =0.03</a:t>
                      </a:r>
                      <a:endParaRPr lang="zh-TW" altLang="en-US" dirty="0" smtClean="0">
                        <a:latin typeface="Times New Roman" pitchFamily="18" charset="0"/>
                        <a:ea typeface="+mn-ea"/>
                        <a:cs typeface="Times New Roman" pitchFamily="18" charset="0"/>
                      </a:endParaRPr>
                    </a:p>
                  </a:txBody>
                  <a:tcPr/>
                </a:tc>
              </a:tr>
              <a:tr h="370840">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0" dirty="0" smtClean="0">
                          <a:solidFill>
                            <a:schemeClr val="bg1"/>
                          </a:solidFill>
                          <a:latin typeface="Times New Roman" pitchFamily="18" charset="0"/>
                          <a:ea typeface="+mn-ea"/>
                          <a:cs typeface="Times New Roman" pitchFamily="18" charset="0"/>
                        </a:rPr>
                        <a:t>6</a:t>
                      </a:r>
                      <a:r>
                        <a:rPr lang="zh-TW" altLang="en-US" b="0" dirty="0" smtClean="0">
                          <a:solidFill>
                            <a:schemeClr val="bg1"/>
                          </a:solidFill>
                          <a:latin typeface="Times New Roman" pitchFamily="18" charset="0"/>
                          <a:ea typeface="+mn-ea"/>
                          <a:cs typeface="Times New Roman" pitchFamily="18" charset="0"/>
                        </a:rPr>
                        <a:t>歲</a:t>
                      </a:r>
                      <a:r>
                        <a:rPr lang="en-US" altLang="zh-TW" b="0" dirty="0" smtClean="0">
                          <a:solidFill>
                            <a:schemeClr val="bg1"/>
                          </a:solidFill>
                          <a:latin typeface="Times New Roman" pitchFamily="18" charset="0"/>
                          <a:ea typeface="+mn-ea"/>
                          <a:cs typeface="Times New Roman" pitchFamily="18" charset="0"/>
                        </a:rPr>
                        <a:t>&gt;8</a:t>
                      </a:r>
                      <a:r>
                        <a:rPr lang="zh-TW" altLang="en-US" b="0" dirty="0" smtClean="0">
                          <a:solidFill>
                            <a:schemeClr val="bg1"/>
                          </a:solidFill>
                          <a:latin typeface="Times New Roman" pitchFamily="18" charset="0"/>
                          <a:ea typeface="+mn-ea"/>
                          <a:cs typeface="Times New Roman" pitchFamily="18" charset="0"/>
                        </a:rPr>
                        <a:t>歲</a:t>
                      </a:r>
                      <a:r>
                        <a:rPr lang="en-US" altLang="zh-TW" b="0" dirty="0" smtClean="0">
                          <a:solidFill>
                            <a:schemeClr val="bg1"/>
                          </a:solidFill>
                          <a:latin typeface="Times New Roman" pitchFamily="18" charset="0"/>
                          <a:ea typeface="+mn-ea"/>
                          <a:cs typeface="Times New Roman" pitchFamily="18" charset="0"/>
                        </a:rPr>
                        <a:t>&gt;10</a:t>
                      </a:r>
                      <a:r>
                        <a:rPr lang="zh-TW" altLang="en-US" b="0" dirty="0" smtClean="0">
                          <a:solidFill>
                            <a:schemeClr val="bg1"/>
                          </a:solidFill>
                          <a:latin typeface="Times New Roman" pitchFamily="18" charset="0"/>
                          <a:ea typeface="+mn-ea"/>
                          <a:cs typeface="Times New Roman" pitchFamily="18" charset="0"/>
                        </a:rPr>
                        <a:t>歲</a:t>
                      </a:r>
                      <a:r>
                        <a:rPr lang="en-US" altLang="zh-TW" b="0" dirty="0" smtClean="0">
                          <a:solidFill>
                            <a:schemeClr val="bg1"/>
                          </a:solidFill>
                          <a:latin typeface="Times New Roman" pitchFamily="18" charset="0"/>
                          <a:ea typeface="+mn-ea"/>
                          <a:cs typeface="Times New Roman" pitchFamily="18" charset="0"/>
                        </a:rPr>
                        <a:t>=</a:t>
                      </a:r>
                      <a:r>
                        <a:rPr lang="zh-TW" altLang="en-US" b="0" dirty="0" smtClean="0">
                          <a:solidFill>
                            <a:schemeClr val="bg1"/>
                          </a:solidFill>
                          <a:latin typeface="Times New Roman" pitchFamily="18" charset="0"/>
                          <a:ea typeface="+mn-ea"/>
                          <a:cs typeface="Times New Roman" pitchFamily="18" charset="0"/>
                        </a:rPr>
                        <a:t>成年人</a:t>
                      </a:r>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r>
              <a:tr h="370840">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0" dirty="0" smtClean="0">
                          <a:solidFill>
                            <a:schemeClr val="bg1"/>
                          </a:solidFill>
                          <a:latin typeface="Times New Roman" pitchFamily="18" charset="0"/>
                          <a:ea typeface="+mn-ea"/>
                          <a:cs typeface="Times New Roman" pitchFamily="18" charset="0"/>
                        </a:rPr>
                        <a:t>Condition3</a:t>
                      </a:r>
                      <a:r>
                        <a:rPr lang="zh-TW" altLang="en-US" b="0" dirty="0" smtClean="0">
                          <a:solidFill>
                            <a:schemeClr val="bg1"/>
                          </a:solidFill>
                          <a:latin typeface="Times New Roman" pitchFamily="18" charset="0"/>
                          <a:cs typeface="Times New Roman" pitchFamily="18" charset="0"/>
                        </a:rPr>
                        <a:t>實驗錯誤的比率</a:t>
                      </a:r>
                      <a:endParaRPr lang="zh-TW" altLang="en-US" b="0" dirty="0" smtClean="0">
                        <a:solidFill>
                          <a:schemeClr val="bg1"/>
                        </a:solidFill>
                      </a:endParaRPr>
                    </a:p>
                  </a:txBody>
                  <a:tcPr>
                    <a:solidFill>
                      <a:schemeClr val="bg2">
                        <a:lumMod val="60000"/>
                        <a:lumOff val="40000"/>
                      </a:schemeClr>
                    </a:solidFill>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r>
              <a:tr h="370840">
                <a:tc>
                  <a:txBody>
                    <a:bodyPr/>
                    <a:lstStyle/>
                    <a:p>
                      <a:pPr algn="ctr"/>
                      <a:r>
                        <a:rPr lang="en-US" altLang="zh-TW" b="0" dirty="0" smtClean="0">
                          <a:solidFill>
                            <a:schemeClr val="bg1"/>
                          </a:solidFill>
                          <a:latin typeface="Times New Roman" pitchFamily="18" charset="0"/>
                          <a:ea typeface="+mn-ea"/>
                          <a:cs typeface="Times New Roman" pitchFamily="18" charset="0"/>
                        </a:rPr>
                        <a:t>6</a:t>
                      </a:r>
                      <a:r>
                        <a:rPr lang="zh-TW" altLang="en-US" b="0" dirty="0" smtClean="0">
                          <a:solidFill>
                            <a:schemeClr val="bg1"/>
                          </a:solidFill>
                          <a:latin typeface="Times New Roman" pitchFamily="18" charset="0"/>
                          <a:ea typeface="+mn-ea"/>
                          <a:cs typeface="Times New Roman" pitchFamily="18" charset="0"/>
                        </a:rPr>
                        <a:t>歲</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lang="en-US" altLang="zh-TW" b="0" dirty="0" smtClean="0">
                          <a:solidFill>
                            <a:schemeClr val="bg1"/>
                          </a:solidFill>
                          <a:latin typeface="Times New Roman" pitchFamily="18" charset="0"/>
                          <a:ea typeface="+mn-ea"/>
                          <a:cs typeface="Times New Roman" pitchFamily="18" charset="0"/>
                        </a:rPr>
                        <a:t>8</a:t>
                      </a:r>
                      <a:r>
                        <a:rPr lang="zh-TW" altLang="en-US" b="0" dirty="0" smtClean="0">
                          <a:solidFill>
                            <a:schemeClr val="bg1"/>
                          </a:solidFill>
                          <a:latin typeface="Times New Roman" pitchFamily="18" charset="0"/>
                          <a:ea typeface="+mn-ea"/>
                          <a:cs typeface="Times New Roman" pitchFamily="18" charset="0"/>
                        </a:rPr>
                        <a:t>歲</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lang="en-US" altLang="zh-TW" b="0" dirty="0" smtClean="0">
                          <a:solidFill>
                            <a:schemeClr val="bg1"/>
                          </a:solidFill>
                          <a:latin typeface="Times New Roman" pitchFamily="18" charset="0"/>
                          <a:ea typeface="+mn-ea"/>
                          <a:cs typeface="Times New Roman" pitchFamily="18" charset="0"/>
                        </a:rPr>
                        <a:t>10</a:t>
                      </a:r>
                      <a:r>
                        <a:rPr lang="zh-TW" altLang="en-US" b="0" dirty="0" smtClean="0">
                          <a:solidFill>
                            <a:schemeClr val="bg1"/>
                          </a:solidFill>
                          <a:latin typeface="Times New Roman" pitchFamily="18" charset="0"/>
                          <a:ea typeface="+mn-ea"/>
                          <a:cs typeface="Times New Roman" pitchFamily="18" charset="0"/>
                        </a:rPr>
                        <a:t>歲</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endParaRPr lang="zh-TW" altLang="en-US" b="0" dirty="0">
                        <a:latin typeface="Times New Roman" pitchFamily="18" charset="0"/>
                        <a:ea typeface="+mn-ea"/>
                        <a:cs typeface="Times New Roman" pitchFamily="18" charset="0"/>
                      </a:endParaRPr>
                    </a:p>
                  </a:txBody>
                  <a:tcPr/>
                </a:tc>
              </a:tr>
              <a:tr h="370840">
                <a:tc>
                  <a:txBody>
                    <a:bodyPr/>
                    <a:lstStyle/>
                    <a:p>
                      <a:pPr algn="ctr"/>
                      <a:r>
                        <a:rPr kumimoji="0" lang="en-US" altLang="zh-TW" sz="1800" b="0" kern="1200" baseline="0" dirty="0" smtClean="0">
                          <a:solidFill>
                            <a:schemeClr val="bg1"/>
                          </a:solidFill>
                          <a:latin typeface="Times New Roman" pitchFamily="18" charset="0"/>
                          <a:ea typeface="+mn-ea"/>
                          <a:cs typeface="Times New Roman" pitchFamily="18" charset="0"/>
                        </a:rPr>
                        <a:t>M =0.07</a:t>
                      </a:r>
                    </a:p>
                    <a:p>
                      <a:pPr algn="ctr"/>
                      <a:r>
                        <a:rPr kumimoji="0" lang="en-US" altLang="zh-TW" sz="1800" b="0" kern="1200" baseline="0" dirty="0" smtClean="0">
                          <a:solidFill>
                            <a:schemeClr val="bg1"/>
                          </a:solidFill>
                          <a:latin typeface="Times New Roman" pitchFamily="18" charset="0"/>
                          <a:ea typeface="+mn-ea"/>
                          <a:cs typeface="Times New Roman" pitchFamily="18" charset="0"/>
                        </a:rPr>
                        <a:t>SD =0.08</a:t>
                      </a:r>
                      <a:endParaRPr lang="zh-TW" altLang="en-US" b="0" dirty="0">
                        <a:solidFill>
                          <a:schemeClr val="bg1"/>
                        </a:solidFill>
                        <a:latin typeface="Times New Roman" pitchFamily="18" charset="0"/>
                        <a:ea typeface="+mn-ea"/>
                        <a:cs typeface="Times New Roman" pitchFamily="18" charset="0"/>
                      </a:endParaRPr>
                    </a:p>
                  </a:txBody>
                  <a:tcPr/>
                </a:tc>
                <a:tc>
                  <a:txBody>
                    <a:bodyPr/>
                    <a:lstStyle/>
                    <a:p>
                      <a:pPr algn="ctr"/>
                      <a:r>
                        <a:rPr kumimoji="0" lang="en-US" altLang="zh-TW" sz="1800" b="0" kern="1200" baseline="0" dirty="0" smtClean="0">
                          <a:solidFill>
                            <a:schemeClr val="bg1"/>
                          </a:solidFill>
                          <a:latin typeface="Times New Roman" pitchFamily="18" charset="0"/>
                          <a:ea typeface="+mn-ea"/>
                          <a:cs typeface="Times New Roman" pitchFamily="18" charset="0"/>
                        </a:rPr>
                        <a:t>M =0.01</a:t>
                      </a:r>
                    </a:p>
                    <a:p>
                      <a:pPr algn="ctr"/>
                      <a:r>
                        <a:rPr kumimoji="0" lang="en-US" altLang="zh-TW" sz="1800" b="0" kern="1200" baseline="0" dirty="0" smtClean="0">
                          <a:solidFill>
                            <a:schemeClr val="bg1"/>
                          </a:solidFill>
                          <a:latin typeface="Times New Roman" pitchFamily="18" charset="0"/>
                          <a:ea typeface="+mn-ea"/>
                          <a:cs typeface="Times New Roman" pitchFamily="18" charset="0"/>
                        </a:rPr>
                        <a:t>SD =0.03</a:t>
                      </a:r>
                      <a:endParaRPr lang="zh-TW" altLang="en-US" b="0" dirty="0" smtClean="0">
                        <a:solidFill>
                          <a:schemeClr val="bg1"/>
                        </a:solidFill>
                        <a:latin typeface="Times New Roman" pitchFamily="18" charset="0"/>
                        <a:ea typeface="+mn-ea"/>
                        <a:cs typeface="Times New Roman" pitchFamily="18" charset="0"/>
                      </a:endParaRPr>
                    </a:p>
                  </a:txBody>
                  <a:tcPr/>
                </a:tc>
                <a:tc>
                  <a:txBody>
                    <a:bodyPr/>
                    <a:lstStyle/>
                    <a:p>
                      <a:pPr algn="ctr"/>
                      <a:r>
                        <a:rPr kumimoji="0" lang="en-US" altLang="zh-TW" sz="1800" b="0" kern="1200" baseline="0" dirty="0" smtClean="0">
                          <a:solidFill>
                            <a:schemeClr val="bg1"/>
                          </a:solidFill>
                          <a:latin typeface="Times New Roman" pitchFamily="18" charset="0"/>
                          <a:ea typeface="+mn-ea"/>
                          <a:cs typeface="Times New Roman" pitchFamily="18" charset="0"/>
                        </a:rPr>
                        <a:t>M =0.01</a:t>
                      </a:r>
                    </a:p>
                    <a:p>
                      <a:pPr algn="ctr"/>
                      <a:r>
                        <a:rPr kumimoji="0" lang="en-US" altLang="zh-TW" sz="1800" b="0" kern="1200" baseline="0" dirty="0" smtClean="0">
                          <a:solidFill>
                            <a:schemeClr val="bg1"/>
                          </a:solidFill>
                          <a:latin typeface="Times New Roman" pitchFamily="18" charset="0"/>
                          <a:ea typeface="+mn-ea"/>
                          <a:cs typeface="Times New Roman" pitchFamily="18" charset="0"/>
                        </a:rPr>
                        <a:t>SD =0.01</a:t>
                      </a:r>
                      <a:endParaRPr lang="zh-TW" altLang="en-US" b="0" dirty="0" smtClean="0">
                        <a:solidFill>
                          <a:schemeClr val="bg1"/>
                        </a:solidFill>
                        <a:latin typeface="Times New Roman" pitchFamily="18" charset="0"/>
                        <a:ea typeface="+mn-ea"/>
                        <a:cs typeface="Times New Roman" pitchFamily="18" charset="0"/>
                      </a:endParaRPr>
                    </a:p>
                  </a:txBody>
                  <a:tcPr/>
                </a:tc>
                <a:tc>
                  <a:txBody>
                    <a:bodyPr/>
                    <a:lstStyle/>
                    <a:p>
                      <a:pPr algn="ctr"/>
                      <a:endParaRPr lang="zh-TW" altLang="en-US" dirty="0" smtClean="0">
                        <a:latin typeface="Times New Roman" pitchFamily="18" charset="0"/>
                        <a:ea typeface="+mn-ea"/>
                        <a:cs typeface="Times New Roman" pitchFamily="18" charset="0"/>
                      </a:endParaRPr>
                    </a:p>
                  </a:txBody>
                  <a:tcPr/>
                </a:tc>
              </a:tr>
              <a:tr h="370840">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b="0" dirty="0" smtClean="0">
                          <a:solidFill>
                            <a:schemeClr val="bg1"/>
                          </a:solidFill>
                          <a:latin typeface="Times New Roman" pitchFamily="18" charset="0"/>
                          <a:ea typeface="+mn-ea"/>
                          <a:cs typeface="Times New Roman" pitchFamily="18" charset="0"/>
                        </a:rPr>
                        <a:t>6</a:t>
                      </a:r>
                      <a:r>
                        <a:rPr lang="zh-TW" altLang="en-US" b="0" dirty="0" smtClean="0">
                          <a:solidFill>
                            <a:schemeClr val="bg1"/>
                          </a:solidFill>
                          <a:latin typeface="Times New Roman" pitchFamily="18" charset="0"/>
                          <a:ea typeface="+mn-ea"/>
                          <a:cs typeface="Times New Roman" pitchFamily="18" charset="0"/>
                        </a:rPr>
                        <a:t>歲</a:t>
                      </a:r>
                      <a:r>
                        <a:rPr lang="en-US" altLang="zh-TW" b="0" dirty="0" smtClean="0">
                          <a:solidFill>
                            <a:schemeClr val="bg1"/>
                          </a:solidFill>
                          <a:latin typeface="Times New Roman" pitchFamily="18" charset="0"/>
                          <a:ea typeface="+mn-ea"/>
                          <a:cs typeface="Times New Roman" pitchFamily="18" charset="0"/>
                        </a:rPr>
                        <a:t>&gt;8</a:t>
                      </a:r>
                      <a:r>
                        <a:rPr lang="zh-TW" altLang="en-US" b="0" dirty="0" smtClean="0">
                          <a:solidFill>
                            <a:schemeClr val="bg1"/>
                          </a:solidFill>
                          <a:latin typeface="Times New Roman" pitchFamily="18" charset="0"/>
                          <a:ea typeface="+mn-ea"/>
                          <a:cs typeface="Times New Roman" pitchFamily="18" charset="0"/>
                        </a:rPr>
                        <a:t>歲</a:t>
                      </a:r>
                      <a:r>
                        <a:rPr lang="en-US" altLang="zh-TW" b="0" dirty="0" smtClean="0">
                          <a:solidFill>
                            <a:schemeClr val="bg1"/>
                          </a:solidFill>
                          <a:latin typeface="Times New Roman" pitchFamily="18" charset="0"/>
                          <a:ea typeface="+mn-ea"/>
                          <a:cs typeface="Times New Roman" pitchFamily="18" charset="0"/>
                        </a:rPr>
                        <a:t>=10</a:t>
                      </a:r>
                      <a:r>
                        <a:rPr lang="zh-TW" altLang="en-US" b="0" dirty="0" smtClean="0">
                          <a:solidFill>
                            <a:schemeClr val="bg1"/>
                          </a:solidFill>
                          <a:latin typeface="Times New Roman" pitchFamily="18" charset="0"/>
                          <a:ea typeface="+mn-ea"/>
                          <a:cs typeface="Times New Roman" pitchFamily="18" charset="0"/>
                        </a:rPr>
                        <a:t>歲</a:t>
                      </a:r>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r>
            </a:tbl>
          </a:graphicData>
        </a:graphic>
      </p:graphicFrame>
      <p:sp>
        <p:nvSpPr>
          <p:cNvPr id="3" name="標題 2"/>
          <p:cNvSpPr>
            <a:spLocks noGrp="1"/>
          </p:cNvSpPr>
          <p:nvPr>
            <p:ph type="title"/>
          </p:nvPr>
        </p:nvSpPr>
        <p:spPr/>
        <p:txBody>
          <a:bodyPr/>
          <a:lstStyle/>
          <a:p>
            <a:pPr algn="ctr"/>
            <a:r>
              <a:rPr lang="en-US" altLang="zh-TW" dirty="0" smtClean="0"/>
              <a:t>Results</a:t>
            </a:r>
            <a:endParaRPr lang="zh-TW"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t>在道路學習中如同先前的研究小孩會依賴環境中的地標進行編碼和記憶路徑</a:t>
            </a:r>
            <a:r>
              <a:rPr lang="zh-TW" altLang="en-US" dirty="0" smtClean="0"/>
              <a:t>。</a:t>
            </a:r>
            <a:endParaRPr lang="en-US" altLang="zh-TW" dirty="0" smtClean="0"/>
          </a:p>
          <a:p>
            <a:endParaRPr lang="en-US" altLang="zh-TW" dirty="0" smtClean="0"/>
          </a:p>
          <a:p>
            <a:r>
              <a:rPr lang="zh-TW" altLang="en-US" dirty="0" smtClean="0"/>
              <a:t>對於</a:t>
            </a:r>
            <a:r>
              <a:rPr lang="en-US" altLang="zh-TW" dirty="0" smtClean="0"/>
              <a:t>10</a:t>
            </a:r>
            <a:r>
              <a:rPr lang="zh-TW" altLang="en-US" dirty="0" smtClean="0"/>
              <a:t>歲年齡</a:t>
            </a:r>
            <a:r>
              <a:rPr lang="zh-TW" altLang="en-US" dirty="0" smtClean="0"/>
              <a:t>小孩來說有路標道路記憶能力能夠和一般年輕人無顯著的差異。</a:t>
            </a:r>
            <a:endParaRPr lang="en-US" altLang="zh-TW" dirty="0" smtClean="0"/>
          </a:p>
          <a:p>
            <a:endParaRPr lang="en-US" altLang="zh-TW" dirty="0" smtClean="0"/>
          </a:p>
          <a:p>
            <a:r>
              <a:rPr lang="zh-TW" altLang="en-US" dirty="0" smtClean="0"/>
              <a:t>對於</a:t>
            </a:r>
            <a:r>
              <a:rPr lang="en-US" altLang="zh-TW" dirty="0" smtClean="0"/>
              <a:t>6</a:t>
            </a:r>
            <a:r>
              <a:rPr lang="zh-TW" altLang="en-US" dirty="0" smtClean="0"/>
              <a:t>歲孩童由於方向記憶編碼能力還未發展完成所以尋路學習能力顯著與</a:t>
            </a:r>
            <a:r>
              <a:rPr lang="en-US" altLang="zh-TW" dirty="0" smtClean="0"/>
              <a:t>10</a:t>
            </a:r>
            <a:r>
              <a:rPr lang="zh-TW" altLang="en-US" dirty="0" smtClean="0"/>
              <a:t>歲和</a:t>
            </a:r>
            <a:r>
              <a:rPr lang="en-US" altLang="zh-TW" dirty="0" smtClean="0"/>
              <a:t>8</a:t>
            </a:r>
            <a:r>
              <a:rPr lang="zh-TW" altLang="en-US" dirty="0" smtClean="0"/>
              <a:t>歲來的差。</a:t>
            </a:r>
            <a:endParaRPr lang="en-US" altLang="zh-TW" dirty="0" smtClean="0"/>
          </a:p>
        </p:txBody>
      </p:sp>
      <p:sp>
        <p:nvSpPr>
          <p:cNvPr id="3" name="標題 2"/>
          <p:cNvSpPr>
            <a:spLocks noGrp="1"/>
          </p:cNvSpPr>
          <p:nvPr>
            <p:ph type="title"/>
          </p:nvPr>
        </p:nvSpPr>
        <p:spPr/>
        <p:txBody>
          <a:bodyPr>
            <a:normAutofit/>
          </a:bodyPr>
          <a:lstStyle/>
          <a:p>
            <a:pPr algn="ctr"/>
            <a:r>
              <a:rPr lang="en-US" altLang="zh-TW" dirty="0" smtClean="0"/>
              <a:t>Discussion</a:t>
            </a:r>
            <a:endParaRPr lang="zh-TW"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t>先前的研究指出小孩在路徑學習過程中若有地標作為記憶點</a:t>
            </a:r>
            <a:r>
              <a:rPr lang="zh-TW" altLang="en-US" dirty="0" smtClean="0"/>
              <a:t>路徑</a:t>
            </a:r>
            <a:r>
              <a:rPr lang="zh-TW" altLang="en-US" dirty="0" smtClean="0"/>
              <a:t>記憶</a:t>
            </a:r>
            <a:r>
              <a:rPr lang="zh-TW" altLang="en-US" dirty="0" smtClean="0"/>
              <a:t>的</a:t>
            </a:r>
            <a:r>
              <a:rPr lang="zh-TW" altLang="en-US" dirty="0" smtClean="0"/>
              <a:t>能力將會提升。                                 </a:t>
            </a:r>
            <a:r>
              <a:rPr lang="en-US" altLang="zh-TW" dirty="0" smtClean="0"/>
              <a:t>(Siegel &amp; White, 1975)</a:t>
            </a:r>
          </a:p>
          <a:p>
            <a:endParaRPr lang="en-US" altLang="zh-TW" dirty="0" smtClean="0"/>
          </a:p>
          <a:p>
            <a:r>
              <a:rPr lang="zh-TW" altLang="en-US" dirty="0" smtClean="0"/>
              <a:t>先前研究認為路標能夠幫助孩子編譯路徑，使在道路需要折返時也可利用編譯路徑完成尋路 </a:t>
            </a:r>
            <a:r>
              <a:rPr lang="zh-TW" altLang="en-US" dirty="0" smtClean="0"/>
              <a:t>。                      </a:t>
            </a:r>
            <a:r>
              <a:rPr lang="en-US" altLang="zh-TW" dirty="0" smtClean="0"/>
              <a:t>(Cornell et al., 1994)</a:t>
            </a:r>
            <a:endParaRPr lang="zh-TW" altLang="en-US" dirty="0"/>
          </a:p>
        </p:txBody>
      </p:sp>
      <p:sp>
        <p:nvSpPr>
          <p:cNvPr id="3" name="標題 2"/>
          <p:cNvSpPr>
            <a:spLocks noGrp="1"/>
          </p:cNvSpPr>
          <p:nvPr>
            <p:ph type="title"/>
          </p:nvPr>
        </p:nvSpPr>
        <p:spPr/>
        <p:txBody>
          <a:bodyPr/>
          <a:lstStyle/>
          <a:p>
            <a:pPr algn="ctr"/>
            <a:r>
              <a:rPr lang="en-US" altLang="zh-TW" dirty="0" smtClean="0"/>
              <a:t>Introduction</a:t>
            </a:r>
            <a:endParaRPr lang="zh-TW"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t>受測者</a:t>
            </a:r>
            <a:endParaRPr lang="en-US" altLang="zh-TW" dirty="0" smtClean="0"/>
          </a:p>
          <a:p>
            <a:endParaRPr lang="en-US" altLang="zh-TW" dirty="0" smtClean="0"/>
          </a:p>
          <a:p>
            <a:endParaRPr lang="zh-TW" altLang="en-US" dirty="0"/>
          </a:p>
        </p:txBody>
      </p:sp>
      <p:sp>
        <p:nvSpPr>
          <p:cNvPr id="3" name="標題 2"/>
          <p:cNvSpPr>
            <a:spLocks noGrp="1"/>
          </p:cNvSpPr>
          <p:nvPr>
            <p:ph type="title"/>
          </p:nvPr>
        </p:nvSpPr>
        <p:spPr/>
        <p:txBody>
          <a:bodyPr>
            <a:normAutofit/>
          </a:bodyPr>
          <a:lstStyle/>
          <a:p>
            <a:pPr algn="ctr"/>
            <a:r>
              <a:rPr lang="en-US" altLang="zh-TW" dirty="0" smtClean="0"/>
              <a:t>Method</a:t>
            </a:r>
            <a:endParaRPr lang="zh-TW" altLang="en-US" dirty="0"/>
          </a:p>
        </p:txBody>
      </p:sp>
      <p:graphicFrame>
        <p:nvGraphicFramePr>
          <p:cNvPr id="7" name="表格 6"/>
          <p:cNvGraphicFramePr>
            <a:graphicFrameLocks noGrp="1"/>
          </p:cNvGraphicFramePr>
          <p:nvPr/>
        </p:nvGraphicFramePr>
        <p:xfrm>
          <a:off x="827584" y="2564904"/>
          <a:ext cx="7416824" cy="2490153"/>
        </p:xfrm>
        <a:graphic>
          <a:graphicData uri="http://schemas.openxmlformats.org/drawingml/2006/table">
            <a:tbl>
              <a:tblPr firstRow="1" bandRow="1">
                <a:tableStyleId>{5C22544A-7EE6-4342-B048-85BDC9FD1C3A}</a:tableStyleId>
              </a:tblPr>
              <a:tblGrid>
                <a:gridCol w="1219200"/>
                <a:gridCol w="1301080"/>
                <a:gridCol w="1368152"/>
                <a:gridCol w="1224136"/>
                <a:gridCol w="2304256"/>
              </a:tblGrid>
              <a:tr h="569913">
                <a:tc>
                  <a:txBody>
                    <a:bodyPr/>
                    <a:lstStyle/>
                    <a:p>
                      <a:pPr algn="ctr"/>
                      <a:r>
                        <a:rPr lang="zh-TW" altLang="en-US" sz="1800" dirty="0" smtClean="0">
                          <a:latin typeface="Times New Roman" pitchFamily="18" charset="0"/>
                          <a:ea typeface="+mn-ea"/>
                          <a:cs typeface="Times New Roman" pitchFamily="18" charset="0"/>
                        </a:rPr>
                        <a:t>年齡</a:t>
                      </a:r>
                      <a:endParaRPr lang="zh-TW" altLang="en-US" sz="1800" dirty="0">
                        <a:latin typeface="Times New Roman" pitchFamily="18" charset="0"/>
                        <a:ea typeface="+mn-ea"/>
                        <a:cs typeface="Times New Roman" pitchFamily="18" charset="0"/>
                      </a:endParaRPr>
                    </a:p>
                  </a:txBody>
                  <a:tcPr anchor="ctr"/>
                </a:tc>
                <a:tc>
                  <a:txBody>
                    <a:bodyPr/>
                    <a:lstStyle/>
                    <a:p>
                      <a:pPr algn="ctr"/>
                      <a:r>
                        <a:rPr lang="en-US" altLang="zh-TW" sz="1800" dirty="0" smtClean="0">
                          <a:latin typeface="Times New Roman" pitchFamily="18" charset="0"/>
                          <a:ea typeface="+mn-ea"/>
                          <a:cs typeface="Times New Roman" pitchFamily="18" charset="0"/>
                        </a:rPr>
                        <a:t>6</a:t>
                      </a:r>
                      <a:r>
                        <a:rPr lang="zh-TW" altLang="en-US" sz="1800" dirty="0" smtClean="0">
                          <a:latin typeface="Times New Roman" pitchFamily="18" charset="0"/>
                          <a:ea typeface="+mn-ea"/>
                          <a:cs typeface="Times New Roman" pitchFamily="18" charset="0"/>
                        </a:rPr>
                        <a:t>歲</a:t>
                      </a:r>
                      <a:endParaRPr lang="zh-TW" altLang="en-US" sz="1800" dirty="0">
                        <a:latin typeface="Times New Roman" pitchFamily="18" charset="0"/>
                        <a:ea typeface="+mn-ea"/>
                        <a:cs typeface="Times New Roman" pitchFamily="18" charset="0"/>
                      </a:endParaRPr>
                    </a:p>
                  </a:txBody>
                  <a:tcPr anchor="ctr"/>
                </a:tc>
                <a:tc>
                  <a:txBody>
                    <a:bodyPr/>
                    <a:lstStyle/>
                    <a:p>
                      <a:pPr algn="ctr"/>
                      <a:r>
                        <a:rPr lang="en-US" altLang="zh-TW" sz="1800" dirty="0" smtClean="0">
                          <a:latin typeface="Times New Roman" pitchFamily="18" charset="0"/>
                          <a:ea typeface="+mn-ea"/>
                          <a:cs typeface="Times New Roman" pitchFamily="18" charset="0"/>
                        </a:rPr>
                        <a:t>8</a:t>
                      </a:r>
                      <a:r>
                        <a:rPr lang="zh-TW" altLang="en-US" sz="1800" dirty="0" smtClean="0">
                          <a:latin typeface="Times New Roman" pitchFamily="18" charset="0"/>
                          <a:ea typeface="+mn-ea"/>
                          <a:cs typeface="Times New Roman" pitchFamily="18" charset="0"/>
                        </a:rPr>
                        <a:t>歲</a:t>
                      </a:r>
                      <a:endParaRPr lang="zh-TW" altLang="en-US" sz="1800" dirty="0">
                        <a:latin typeface="Times New Roman" pitchFamily="18" charset="0"/>
                        <a:ea typeface="+mn-ea"/>
                        <a:cs typeface="Times New Roman" pitchFamily="18" charset="0"/>
                      </a:endParaRPr>
                    </a:p>
                  </a:txBody>
                  <a:tcPr anchor="ctr"/>
                </a:tc>
                <a:tc>
                  <a:txBody>
                    <a:bodyPr/>
                    <a:lstStyle/>
                    <a:p>
                      <a:pPr algn="ctr"/>
                      <a:r>
                        <a:rPr lang="en-US" altLang="zh-TW" sz="1800" dirty="0" smtClean="0">
                          <a:latin typeface="Times New Roman" pitchFamily="18" charset="0"/>
                          <a:ea typeface="+mn-ea"/>
                          <a:cs typeface="Times New Roman" pitchFamily="18" charset="0"/>
                        </a:rPr>
                        <a:t>10</a:t>
                      </a:r>
                      <a:r>
                        <a:rPr lang="zh-TW" altLang="en-US" sz="1800" dirty="0" smtClean="0">
                          <a:latin typeface="Times New Roman" pitchFamily="18" charset="0"/>
                          <a:ea typeface="+mn-ea"/>
                          <a:cs typeface="Times New Roman" pitchFamily="18" charset="0"/>
                        </a:rPr>
                        <a:t>歲</a:t>
                      </a:r>
                      <a:endParaRPr lang="zh-TW" altLang="en-US" sz="1800" dirty="0">
                        <a:latin typeface="Times New Roman" pitchFamily="18" charset="0"/>
                        <a:ea typeface="+mn-ea"/>
                        <a:cs typeface="Times New Roman" pitchFamily="18" charset="0"/>
                      </a:endParaRPr>
                    </a:p>
                  </a:txBody>
                  <a:tcPr anchor="ctr"/>
                </a:tc>
                <a:tc>
                  <a:txBody>
                    <a:bodyPr/>
                    <a:lstStyle/>
                    <a:p>
                      <a:pPr algn="ctr"/>
                      <a:r>
                        <a:rPr lang="en-US" altLang="zh-TW" sz="1800" dirty="0" smtClean="0">
                          <a:latin typeface="Times New Roman" pitchFamily="18" charset="0"/>
                          <a:ea typeface="+mn-ea"/>
                          <a:cs typeface="Times New Roman" pitchFamily="18" charset="0"/>
                        </a:rPr>
                        <a:t>20-37</a:t>
                      </a:r>
                      <a:r>
                        <a:rPr lang="zh-TW" altLang="en-US" sz="1800" dirty="0" smtClean="0">
                          <a:latin typeface="Times New Roman" pitchFamily="18" charset="0"/>
                          <a:ea typeface="+mn-ea"/>
                          <a:cs typeface="Times New Roman" pitchFamily="18" charset="0"/>
                        </a:rPr>
                        <a:t>歲</a:t>
                      </a:r>
                      <a:endParaRPr lang="zh-TW" altLang="en-US" sz="1800" dirty="0">
                        <a:latin typeface="Times New Roman" pitchFamily="18" charset="0"/>
                        <a:ea typeface="+mn-ea"/>
                        <a:cs typeface="Times New Roman" pitchFamily="18" charset="0"/>
                      </a:endParaRPr>
                    </a:p>
                  </a:txBody>
                  <a:tcPr anchor="ctr"/>
                </a:tc>
              </a:tr>
              <a:tr h="150167">
                <a:tc>
                  <a:txBody>
                    <a:bodyPr/>
                    <a:lstStyle/>
                    <a:p>
                      <a:pPr algn="ctr"/>
                      <a:r>
                        <a:rPr lang="zh-TW" altLang="en-US" sz="1800" dirty="0" smtClean="0">
                          <a:latin typeface="Times New Roman" pitchFamily="18" charset="0"/>
                          <a:ea typeface="+mn-ea"/>
                          <a:cs typeface="Times New Roman" pitchFamily="18" charset="0"/>
                        </a:rPr>
                        <a:t>人數</a:t>
                      </a:r>
                      <a:endParaRPr lang="zh-TW" altLang="en-US" sz="1800" dirty="0">
                        <a:latin typeface="Times New Roman" pitchFamily="18" charset="0"/>
                        <a:ea typeface="+mn-ea"/>
                        <a:cs typeface="Times New Roman" pitchFamily="18" charset="0"/>
                      </a:endParaRPr>
                    </a:p>
                  </a:txBody>
                  <a:tcPr anchor="ctr"/>
                </a:tc>
                <a:tc>
                  <a:txBody>
                    <a:bodyPr/>
                    <a:lstStyle/>
                    <a:p>
                      <a:pPr algn="ctr"/>
                      <a:r>
                        <a:rPr lang="en-US" altLang="zh-TW" sz="1800" dirty="0" smtClean="0">
                          <a:latin typeface="Times New Roman" pitchFamily="18" charset="0"/>
                          <a:ea typeface="+mn-ea"/>
                          <a:cs typeface="Times New Roman" pitchFamily="18" charset="0"/>
                        </a:rPr>
                        <a:t>60</a:t>
                      </a:r>
                      <a:endParaRPr lang="zh-TW" altLang="en-US" sz="1800" dirty="0">
                        <a:latin typeface="Times New Roman" pitchFamily="18" charset="0"/>
                        <a:ea typeface="+mn-ea"/>
                        <a:cs typeface="Times New Roman" pitchFamily="18" charset="0"/>
                      </a:endParaRPr>
                    </a:p>
                  </a:txBody>
                  <a:tcPr anchor="ctr"/>
                </a:tc>
                <a:tc>
                  <a:txBody>
                    <a:bodyPr/>
                    <a:lstStyle/>
                    <a:p>
                      <a:pPr algn="ctr"/>
                      <a:r>
                        <a:rPr lang="en-US" altLang="zh-TW" sz="1800" dirty="0" smtClean="0">
                          <a:latin typeface="Times New Roman" pitchFamily="18" charset="0"/>
                          <a:ea typeface="+mn-ea"/>
                          <a:cs typeface="Times New Roman" pitchFamily="18" charset="0"/>
                        </a:rPr>
                        <a:t>60</a:t>
                      </a:r>
                      <a:endParaRPr lang="zh-TW" altLang="en-US" sz="1800" dirty="0">
                        <a:latin typeface="Times New Roman" pitchFamily="18" charset="0"/>
                        <a:ea typeface="+mn-ea"/>
                        <a:cs typeface="Times New Roman" pitchFamily="18" charset="0"/>
                      </a:endParaRPr>
                    </a:p>
                  </a:txBody>
                  <a:tcPr anchor="ctr"/>
                </a:tc>
                <a:tc>
                  <a:txBody>
                    <a:bodyPr/>
                    <a:lstStyle/>
                    <a:p>
                      <a:pPr algn="ctr"/>
                      <a:r>
                        <a:rPr lang="en-US" altLang="zh-TW" sz="1800" dirty="0" smtClean="0">
                          <a:latin typeface="Times New Roman" pitchFamily="18" charset="0"/>
                          <a:ea typeface="+mn-ea"/>
                          <a:cs typeface="Times New Roman" pitchFamily="18" charset="0"/>
                        </a:rPr>
                        <a:t>60</a:t>
                      </a:r>
                      <a:endParaRPr lang="zh-TW" altLang="en-US" sz="1800" dirty="0">
                        <a:latin typeface="Times New Roman" pitchFamily="18" charset="0"/>
                        <a:ea typeface="+mn-ea"/>
                        <a:cs typeface="Times New Roman" pitchFamily="18" charset="0"/>
                      </a:endParaRPr>
                    </a:p>
                  </a:txBody>
                  <a:tcPr anchor="ctr"/>
                </a:tc>
                <a:tc>
                  <a:txBody>
                    <a:bodyPr/>
                    <a:lstStyle/>
                    <a:p>
                      <a:pPr algn="ctr"/>
                      <a:r>
                        <a:rPr lang="en-US" altLang="zh-TW" sz="1800" dirty="0" smtClean="0">
                          <a:latin typeface="Times New Roman" pitchFamily="18" charset="0"/>
                          <a:ea typeface="+mn-ea"/>
                          <a:cs typeface="Times New Roman" pitchFamily="18" charset="0"/>
                        </a:rPr>
                        <a:t>40</a:t>
                      </a:r>
                      <a:endParaRPr lang="zh-TW" altLang="en-US" sz="1800" dirty="0">
                        <a:latin typeface="Times New Roman" pitchFamily="18" charset="0"/>
                        <a:ea typeface="+mn-ea"/>
                        <a:cs typeface="Times New Roman" pitchFamily="18" charset="0"/>
                      </a:endParaRPr>
                    </a:p>
                  </a:txBody>
                  <a:tcPr anchor="ctr"/>
                </a:tc>
              </a:tr>
              <a:tr h="330187">
                <a:tc>
                  <a:txBody>
                    <a:bodyPr/>
                    <a:lstStyle/>
                    <a:p>
                      <a:pPr algn="ctr"/>
                      <a:r>
                        <a:rPr lang="zh-TW" altLang="en-US" sz="1800" dirty="0" smtClean="0">
                          <a:latin typeface="Times New Roman" pitchFamily="18" charset="0"/>
                          <a:ea typeface="+mn-ea"/>
                          <a:cs typeface="Times New Roman" pitchFamily="18" charset="0"/>
                        </a:rPr>
                        <a:t>男女比</a:t>
                      </a:r>
                      <a:endParaRPr lang="zh-TW" altLang="en-US" sz="1800" dirty="0">
                        <a:latin typeface="Times New Roman" pitchFamily="18" charset="0"/>
                        <a:ea typeface="+mn-ea"/>
                        <a:cs typeface="Times New Roman" pitchFamily="18" charset="0"/>
                      </a:endParaRPr>
                    </a:p>
                  </a:txBody>
                  <a:tcPr anchor="ctr"/>
                </a:tc>
                <a:tc>
                  <a:txBody>
                    <a:bodyPr/>
                    <a:lstStyle/>
                    <a:p>
                      <a:pPr algn="ctr"/>
                      <a:r>
                        <a:rPr lang="en-US" altLang="zh-TW" sz="1800" dirty="0" smtClean="0">
                          <a:latin typeface="Times New Roman" pitchFamily="18" charset="0"/>
                          <a:ea typeface="+mn-ea"/>
                          <a:cs typeface="Times New Roman" pitchFamily="18" charset="0"/>
                        </a:rPr>
                        <a:t>1:1</a:t>
                      </a:r>
                      <a:endParaRPr lang="zh-TW" altLang="en-US" sz="1800" dirty="0">
                        <a:latin typeface="Times New Roman" pitchFamily="18" charset="0"/>
                        <a:ea typeface="+mn-ea"/>
                        <a:cs typeface="Times New Roman" pitchFamily="18" charset="0"/>
                      </a:endParaRPr>
                    </a:p>
                  </a:txBody>
                  <a:tcPr anchor="ctr"/>
                </a:tc>
                <a:tc>
                  <a:txBody>
                    <a:bodyPr/>
                    <a:lstStyle/>
                    <a:p>
                      <a:pPr algn="ctr"/>
                      <a:r>
                        <a:rPr lang="en-US" altLang="zh-TW" sz="1800" dirty="0" smtClean="0">
                          <a:latin typeface="Times New Roman" pitchFamily="18" charset="0"/>
                          <a:ea typeface="+mn-ea"/>
                          <a:cs typeface="Times New Roman" pitchFamily="18" charset="0"/>
                        </a:rPr>
                        <a:t>1:1</a:t>
                      </a:r>
                      <a:endParaRPr lang="zh-TW" altLang="en-US" sz="1800" dirty="0">
                        <a:latin typeface="Times New Roman" pitchFamily="18" charset="0"/>
                        <a:ea typeface="+mn-ea"/>
                        <a:cs typeface="Times New Roman" pitchFamily="18" charset="0"/>
                      </a:endParaRPr>
                    </a:p>
                  </a:txBody>
                  <a:tcPr anchor="ctr"/>
                </a:tc>
                <a:tc>
                  <a:txBody>
                    <a:bodyPr/>
                    <a:lstStyle/>
                    <a:p>
                      <a:pPr algn="ctr"/>
                      <a:r>
                        <a:rPr lang="en-US" altLang="zh-TW" sz="1800" dirty="0" smtClean="0">
                          <a:latin typeface="Times New Roman" pitchFamily="18" charset="0"/>
                          <a:ea typeface="+mn-ea"/>
                          <a:cs typeface="Times New Roman" pitchFamily="18" charset="0"/>
                        </a:rPr>
                        <a:t>1:1</a:t>
                      </a:r>
                      <a:endParaRPr lang="zh-TW" altLang="en-US" sz="1800" dirty="0">
                        <a:latin typeface="Times New Roman" pitchFamily="18" charset="0"/>
                        <a:ea typeface="+mn-ea"/>
                        <a:cs typeface="Times New Roman" pitchFamily="18" charset="0"/>
                      </a:endParaRPr>
                    </a:p>
                  </a:txBody>
                  <a:tcPr anchor="ctr"/>
                </a:tc>
                <a:tc>
                  <a:txBody>
                    <a:bodyPr/>
                    <a:lstStyle/>
                    <a:p>
                      <a:pPr algn="ctr"/>
                      <a:r>
                        <a:rPr lang="en-US" altLang="zh-TW" sz="1800" dirty="0" smtClean="0">
                          <a:latin typeface="Times New Roman" pitchFamily="18" charset="0"/>
                          <a:ea typeface="+mn-ea"/>
                          <a:cs typeface="Times New Roman" pitchFamily="18" charset="0"/>
                        </a:rPr>
                        <a:t>1:1</a:t>
                      </a:r>
                      <a:endParaRPr lang="zh-TW" altLang="en-US" sz="1800" dirty="0">
                        <a:latin typeface="Times New Roman" pitchFamily="18" charset="0"/>
                        <a:ea typeface="+mn-ea"/>
                        <a:cs typeface="Times New Roman" pitchFamily="18" charset="0"/>
                      </a:endParaRPr>
                    </a:p>
                  </a:txBody>
                  <a:tcPr anchor="ctr"/>
                </a:tc>
              </a:tr>
              <a:tr h="569913">
                <a:tc>
                  <a:txBody>
                    <a:bodyPr/>
                    <a:lstStyle/>
                    <a:p>
                      <a:pPr algn="ctr"/>
                      <a:r>
                        <a:rPr lang="zh-TW" altLang="en-US" sz="1800" dirty="0" smtClean="0">
                          <a:latin typeface="Times New Roman" pitchFamily="18" charset="0"/>
                          <a:ea typeface="+mn-ea"/>
                          <a:cs typeface="Times New Roman" pitchFamily="18" charset="0"/>
                        </a:rPr>
                        <a:t>平均數</a:t>
                      </a:r>
                      <a:endParaRPr lang="zh-TW" altLang="en-US" sz="1800" dirty="0">
                        <a:latin typeface="Times New Roman" pitchFamily="18" charset="0"/>
                        <a:ea typeface="+mn-ea"/>
                        <a:cs typeface="Times New Roman" pitchFamily="18" charset="0"/>
                      </a:endParaRPr>
                    </a:p>
                  </a:txBody>
                  <a:tcPr anchor="ctr"/>
                </a:tc>
                <a:tc>
                  <a:txBody>
                    <a:bodyPr/>
                    <a:lstStyle/>
                    <a:p>
                      <a:pPr algn="ctr"/>
                      <a:r>
                        <a:rPr lang="en-US" altLang="zh-TW" sz="1800" dirty="0" smtClean="0">
                          <a:latin typeface="Times New Roman" pitchFamily="18" charset="0"/>
                          <a:ea typeface="+mn-ea"/>
                          <a:cs typeface="Times New Roman" pitchFamily="18" charset="0"/>
                        </a:rPr>
                        <a:t>M=6</a:t>
                      </a:r>
                    </a:p>
                    <a:p>
                      <a:pPr algn="ctr"/>
                      <a:r>
                        <a:rPr lang="en-US" altLang="zh-TW" sz="1800" dirty="0" smtClean="0">
                          <a:latin typeface="Times New Roman" pitchFamily="18" charset="0"/>
                          <a:ea typeface="+mn-ea"/>
                          <a:cs typeface="Times New Roman" pitchFamily="18" charset="0"/>
                        </a:rPr>
                        <a:t>SD=0.26</a:t>
                      </a:r>
                      <a:endParaRPr lang="zh-TW" altLang="en-US" sz="1800" dirty="0">
                        <a:latin typeface="Times New Roman" pitchFamily="18" charset="0"/>
                        <a:ea typeface="+mn-ea"/>
                        <a:cs typeface="Times New Roman" pitchFamily="18" charset="0"/>
                      </a:endParaRPr>
                    </a:p>
                  </a:txBody>
                  <a:tcPr anchor="ctr"/>
                </a:tc>
                <a:tc>
                  <a:txBody>
                    <a:bodyPr/>
                    <a:lstStyle/>
                    <a:p>
                      <a:pPr algn="ctr"/>
                      <a:r>
                        <a:rPr lang="en-US" altLang="zh-TW" sz="1800" dirty="0" smtClean="0">
                          <a:latin typeface="Times New Roman" pitchFamily="18" charset="0"/>
                          <a:ea typeface="+mn-ea"/>
                          <a:cs typeface="Times New Roman" pitchFamily="18" charset="0"/>
                        </a:rPr>
                        <a:t>M=8</a:t>
                      </a:r>
                    </a:p>
                    <a:p>
                      <a:pPr algn="ctr"/>
                      <a:r>
                        <a:rPr lang="en-US" altLang="zh-TW" sz="1800" dirty="0" smtClean="0">
                          <a:latin typeface="Times New Roman" pitchFamily="18" charset="0"/>
                          <a:ea typeface="+mn-ea"/>
                          <a:cs typeface="Times New Roman" pitchFamily="18" charset="0"/>
                        </a:rPr>
                        <a:t>SD=0.31</a:t>
                      </a:r>
                      <a:endParaRPr lang="zh-TW" altLang="en-US" sz="1800" dirty="0">
                        <a:latin typeface="Times New Roman" pitchFamily="18" charset="0"/>
                        <a:ea typeface="+mn-ea"/>
                        <a:cs typeface="Times New Roman" pitchFamily="18" charset="0"/>
                      </a:endParaRPr>
                    </a:p>
                  </a:txBody>
                  <a:tcPr anchor="ctr"/>
                </a:tc>
                <a:tc>
                  <a:txBody>
                    <a:bodyPr/>
                    <a:lstStyle/>
                    <a:p>
                      <a:pPr algn="ctr"/>
                      <a:r>
                        <a:rPr lang="en-US" altLang="zh-TW" sz="1800" dirty="0" smtClean="0">
                          <a:latin typeface="Times New Roman" pitchFamily="18" charset="0"/>
                          <a:ea typeface="+mn-ea"/>
                          <a:cs typeface="Times New Roman" pitchFamily="18" charset="0"/>
                        </a:rPr>
                        <a:t>M=10</a:t>
                      </a:r>
                    </a:p>
                    <a:p>
                      <a:pPr algn="ctr"/>
                      <a:r>
                        <a:rPr lang="en-US" altLang="zh-TW" sz="1800" dirty="0" smtClean="0">
                          <a:latin typeface="Times New Roman" pitchFamily="18" charset="0"/>
                          <a:ea typeface="+mn-ea"/>
                          <a:cs typeface="Times New Roman" pitchFamily="18" charset="0"/>
                        </a:rPr>
                        <a:t>SD=0.53</a:t>
                      </a:r>
                      <a:endParaRPr lang="zh-TW" altLang="en-US" sz="1800" dirty="0">
                        <a:latin typeface="Times New Roman" pitchFamily="18" charset="0"/>
                        <a:ea typeface="+mn-ea"/>
                        <a:cs typeface="Times New Roman"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en-US" altLang="zh-TW" sz="1800" kern="1200" dirty="0" smtClean="0">
                        <a:solidFill>
                          <a:schemeClr val="dk1"/>
                        </a:solidFill>
                        <a:latin typeface="Times New Roman" pitchFamily="18" charset="0"/>
                        <a:ea typeface="+mn-ea"/>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zh-TW" sz="1800" kern="1200" dirty="0" smtClean="0">
                          <a:solidFill>
                            <a:schemeClr val="dk1"/>
                          </a:solidFill>
                          <a:latin typeface="Times New Roman" pitchFamily="18" charset="0"/>
                          <a:ea typeface="+mn-ea"/>
                          <a:cs typeface="Times New Roman" pitchFamily="18" charset="0"/>
                        </a:rPr>
                        <a:t>M=25</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800" dirty="0" smtClean="0">
                          <a:latin typeface="Times New Roman" pitchFamily="18" charset="0"/>
                          <a:ea typeface="+mn-ea"/>
                          <a:cs typeface="Times New Roman" pitchFamily="18" charset="0"/>
                        </a:rPr>
                        <a:t>SD=</a:t>
                      </a:r>
                      <a:r>
                        <a:rPr kumimoji="0" lang="en-US" altLang="zh-TW" sz="1800" kern="1200" dirty="0" smtClean="0">
                          <a:solidFill>
                            <a:schemeClr val="dk1"/>
                          </a:solidFill>
                          <a:latin typeface="Times New Roman" pitchFamily="18" charset="0"/>
                          <a:ea typeface="+mn-ea"/>
                          <a:cs typeface="Times New Roman" pitchFamily="18" charset="0"/>
                        </a:rPr>
                        <a:t>3year,8months</a:t>
                      </a:r>
                      <a:endParaRPr kumimoji="0" lang="zh-TW" altLang="en-US" sz="1800" kern="1200" dirty="0" smtClean="0">
                        <a:solidFill>
                          <a:schemeClr val="dk1"/>
                        </a:solidFill>
                        <a:latin typeface="Times New Roman" pitchFamily="18" charset="0"/>
                        <a:ea typeface="+mn-ea"/>
                        <a:cs typeface="Times New Roman" pitchFamily="18" charset="0"/>
                      </a:endParaRPr>
                    </a:p>
                    <a:p>
                      <a:pPr algn="ctr"/>
                      <a:endParaRPr lang="zh-TW" altLang="en-US" sz="1800" dirty="0">
                        <a:latin typeface="Times New Roman" pitchFamily="18" charset="0"/>
                        <a:ea typeface="+mn-ea"/>
                        <a:cs typeface="Times New Roman" pitchFamily="18" charset="0"/>
                      </a:endParaRPr>
                    </a:p>
                  </a:txBody>
                  <a:tcPr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latin typeface="Times New Roman" pitchFamily="18" charset="0"/>
                <a:cs typeface="Times New Roman" pitchFamily="18" charset="0"/>
              </a:rPr>
              <a:t>虛擬環境</a:t>
            </a:r>
            <a:r>
              <a:rPr lang="en-US" altLang="zh-TW" dirty="0" smtClean="0">
                <a:latin typeface="Times New Roman" pitchFamily="18" charset="0"/>
                <a:cs typeface="Times New Roman" pitchFamily="18" charset="0"/>
              </a:rPr>
              <a:t>Virtual environments:</a:t>
            </a:r>
          </a:p>
          <a:p>
            <a:endParaRPr lang="en-US" altLang="zh-TW" dirty="0" smtClean="0">
              <a:latin typeface="Times New Roman" pitchFamily="18" charset="0"/>
              <a:cs typeface="Times New Roman" pitchFamily="18" charset="0"/>
            </a:endParaRPr>
          </a:p>
          <a:p>
            <a:r>
              <a:rPr lang="zh-TW" altLang="en-US" dirty="0" smtClean="0">
                <a:latin typeface="Times New Roman" pitchFamily="18" charset="0"/>
                <a:cs typeface="Times New Roman" pitchFamily="18" charset="0"/>
              </a:rPr>
              <a:t>軟體</a:t>
            </a:r>
            <a:r>
              <a:rPr lang="en-US" altLang="zh-TW" dirty="0" smtClean="0">
                <a:latin typeface="Times New Roman" pitchFamily="18" charset="0"/>
                <a:cs typeface="Times New Roman" pitchFamily="18" charset="0"/>
              </a:rPr>
              <a:t>:Python scripting</a:t>
            </a:r>
          </a:p>
          <a:p>
            <a:endParaRPr lang="en-US" altLang="zh-TW" dirty="0" smtClean="0">
              <a:latin typeface="Times New Roman" pitchFamily="18" charset="0"/>
              <a:cs typeface="Times New Roman" pitchFamily="18" charset="0"/>
            </a:endParaRPr>
          </a:p>
          <a:p>
            <a:r>
              <a:rPr lang="zh-TW" altLang="en-US" dirty="0" smtClean="0">
                <a:latin typeface="Times New Roman" pitchFamily="18" charset="0"/>
                <a:cs typeface="Times New Roman" pitchFamily="18" charset="0"/>
              </a:rPr>
              <a:t>螢幕</a:t>
            </a:r>
            <a:r>
              <a:rPr lang="en-US" altLang="zh-TW" dirty="0" smtClean="0">
                <a:latin typeface="Times New Roman" pitchFamily="18" charset="0"/>
                <a:cs typeface="Times New Roman" pitchFamily="18" charset="0"/>
              </a:rPr>
              <a:t>:17</a:t>
            </a:r>
            <a:r>
              <a:rPr lang="zh-TW" altLang="en-US" dirty="0" smtClean="0">
                <a:latin typeface="Times New Roman" pitchFamily="18" charset="0"/>
                <a:cs typeface="Times New Roman" pitchFamily="18" charset="0"/>
              </a:rPr>
              <a:t>吋</a:t>
            </a:r>
            <a:r>
              <a:rPr lang="en-US" altLang="zh-TW" dirty="0" smtClean="0">
                <a:latin typeface="Times New Roman" pitchFamily="18" charset="0"/>
                <a:cs typeface="Times New Roman" pitchFamily="18" charset="0"/>
              </a:rPr>
              <a:t>Dell laptop</a:t>
            </a:r>
          </a:p>
          <a:p>
            <a:endParaRPr lang="en-US" altLang="zh-TW" dirty="0" smtClean="0">
              <a:latin typeface="Times New Roman" pitchFamily="18" charset="0"/>
              <a:cs typeface="Times New Roman" pitchFamily="18" charset="0"/>
            </a:endParaRPr>
          </a:p>
          <a:p>
            <a:r>
              <a:rPr lang="zh-TW" altLang="en-US" dirty="0" smtClean="0">
                <a:latin typeface="Times New Roman" pitchFamily="18" charset="0"/>
                <a:cs typeface="Times New Roman" pitchFamily="18" charset="0"/>
              </a:rPr>
              <a:t>受測者距離螢幕距離為</a:t>
            </a:r>
            <a:r>
              <a:rPr lang="en-US" altLang="zh-TW" dirty="0" smtClean="0">
                <a:latin typeface="Times New Roman" pitchFamily="18" charset="0"/>
                <a:cs typeface="Times New Roman" pitchFamily="18" charset="0"/>
              </a:rPr>
              <a:t>50cm</a:t>
            </a:r>
          </a:p>
          <a:p>
            <a:endParaRPr lang="en-US" altLang="zh-TW" dirty="0" smtClean="0">
              <a:latin typeface="Times New Roman" pitchFamily="18" charset="0"/>
              <a:cs typeface="Times New Roman" pitchFamily="18" charset="0"/>
            </a:endParaRPr>
          </a:p>
          <a:p>
            <a:r>
              <a:rPr lang="zh-TW" altLang="en-US" dirty="0" smtClean="0">
                <a:latin typeface="Times New Roman" pitchFamily="18" charset="0"/>
                <a:cs typeface="Times New Roman" pitchFamily="18" charset="0"/>
              </a:rPr>
              <a:t>受測者使用鍵盤上的方向鍵進行迷宮的移動</a:t>
            </a:r>
            <a:endParaRPr lang="en-US" altLang="zh-TW" dirty="0" smtClean="0">
              <a:latin typeface="Times New Roman" pitchFamily="18" charset="0"/>
              <a:cs typeface="Times New Roman" pitchFamily="18" charset="0"/>
            </a:endParaRPr>
          </a:p>
          <a:p>
            <a:endParaRPr lang="en-US" altLang="zh-TW" dirty="0" smtClean="0"/>
          </a:p>
          <a:p>
            <a:endParaRPr lang="zh-TW" altLang="en-US" dirty="0"/>
          </a:p>
        </p:txBody>
      </p:sp>
      <p:sp>
        <p:nvSpPr>
          <p:cNvPr id="3" name="標題 2"/>
          <p:cNvSpPr>
            <a:spLocks noGrp="1"/>
          </p:cNvSpPr>
          <p:nvPr>
            <p:ph type="title"/>
          </p:nvPr>
        </p:nvSpPr>
        <p:spPr/>
        <p:txBody>
          <a:bodyPr/>
          <a:lstStyle/>
          <a:p>
            <a:pPr algn="ctr"/>
            <a:r>
              <a:rPr lang="en-US" altLang="zh-TW" dirty="0" smtClean="0"/>
              <a:t>Method</a:t>
            </a:r>
            <a:endParaRPr lang="zh-TW"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algn="ctr"/>
            <a:r>
              <a:rPr lang="en-US" altLang="zh-TW" dirty="0" smtClean="0"/>
              <a:t>Method</a:t>
            </a:r>
            <a:endParaRPr lang="zh-TW" altLang="en-US" dirty="0"/>
          </a:p>
        </p:txBody>
      </p:sp>
      <p:pic>
        <p:nvPicPr>
          <p:cNvPr id="6" name="內容版面配置區 5" descr="未命名.png"/>
          <p:cNvPicPr>
            <a:picLocks noGrp="1" noChangeAspect="1"/>
          </p:cNvPicPr>
          <p:nvPr>
            <p:ph idx="1"/>
          </p:nvPr>
        </p:nvPicPr>
        <p:blipFill>
          <a:blip r:embed="rId2" cstate="print"/>
          <a:stretch>
            <a:fillRect/>
          </a:stretch>
        </p:blipFill>
        <p:spPr>
          <a:xfrm>
            <a:off x="2290444" y="2047629"/>
            <a:ext cx="4563112" cy="3524742"/>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t>正確路線右出現</a:t>
            </a:r>
            <a:r>
              <a:rPr lang="en-US" altLang="zh-TW" dirty="0" smtClean="0"/>
              <a:t>2</a:t>
            </a:r>
            <a:r>
              <a:rPr lang="zh-TW" altLang="en-US" dirty="0" smtClean="0"/>
              <a:t>次、左出現</a:t>
            </a:r>
            <a:r>
              <a:rPr lang="en-US" altLang="zh-TW" dirty="0" smtClean="0"/>
              <a:t>2</a:t>
            </a:r>
            <a:r>
              <a:rPr lang="zh-TW" altLang="en-US" dirty="0" smtClean="0"/>
              <a:t>次、直走出現</a:t>
            </a:r>
            <a:r>
              <a:rPr lang="en-US" altLang="zh-TW" dirty="0" smtClean="0"/>
              <a:t>2</a:t>
            </a:r>
            <a:r>
              <a:rPr lang="zh-TW" altLang="en-US" dirty="0" smtClean="0"/>
              <a:t>次正確道路出現次數平均。</a:t>
            </a:r>
            <a:endParaRPr lang="en-US" altLang="zh-TW" dirty="0" smtClean="0"/>
          </a:p>
          <a:p>
            <a:endParaRPr lang="en-US" altLang="zh-TW" dirty="0" smtClean="0"/>
          </a:p>
          <a:p>
            <a:r>
              <a:rPr lang="zh-TW" altLang="en-US" dirty="0" smtClean="0"/>
              <a:t>白色鴨子出現起點，灰色鴨子出現在終點，受測者到達終點後實驗結束會下一個迷宮。</a:t>
            </a:r>
            <a:endParaRPr lang="zh-TW" altLang="en-US" dirty="0"/>
          </a:p>
        </p:txBody>
      </p:sp>
      <p:sp>
        <p:nvSpPr>
          <p:cNvPr id="3" name="標題 2"/>
          <p:cNvSpPr>
            <a:spLocks noGrp="1"/>
          </p:cNvSpPr>
          <p:nvPr>
            <p:ph type="title"/>
          </p:nvPr>
        </p:nvSpPr>
        <p:spPr/>
        <p:txBody>
          <a:bodyPr>
            <a:normAutofit/>
          </a:bodyPr>
          <a:lstStyle/>
          <a:p>
            <a:pPr algn="ctr"/>
            <a:r>
              <a:rPr lang="en-US" altLang="zh-TW" dirty="0" smtClean="0"/>
              <a:t>Method</a:t>
            </a:r>
            <a:endParaRPr lang="zh-TW"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dirty="0" smtClean="0">
                <a:latin typeface="Times New Roman" pitchFamily="18" charset="0"/>
                <a:cs typeface="Times New Roman" pitchFamily="18" charset="0"/>
              </a:rPr>
              <a:t>Condition 1:</a:t>
            </a:r>
            <a:r>
              <a:rPr lang="zh-TW" altLang="en-US" dirty="0" smtClean="0">
                <a:latin typeface="Times New Roman" pitchFamily="18" charset="0"/>
                <a:cs typeface="Times New Roman" pitchFamily="18" charset="0"/>
              </a:rPr>
              <a:t> 沒有出現地標 、迷宮設計 </a:t>
            </a:r>
            <a:r>
              <a:rPr lang="en-US" altLang="zh-TW" dirty="0" smtClean="0">
                <a:latin typeface="Times New Roman" pitchFamily="18" charset="0"/>
                <a:cs typeface="Times New Roman" pitchFamily="18" charset="0"/>
              </a:rPr>
              <a:t>maze 1</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maze2</a:t>
            </a:r>
          </a:p>
          <a:p>
            <a:pPr>
              <a:buNone/>
            </a:pPr>
            <a:endParaRPr lang="en-US" altLang="zh-TW" dirty="0" smtClean="0">
              <a:latin typeface="Times New Roman" pitchFamily="18" charset="0"/>
              <a:cs typeface="Times New Roman" pitchFamily="18" charset="0"/>
            </a:endParaRPr>
          </a:p>
          <a:p>
            <a:r>
              <a:rPr lang="en-US" altLang="zh-TW" dirty="0" smtClean="0">
                <a:latin typeface="Times New Roman" pitchFamily="18" charset="0"/>
                <a:cs typeface="Times New Roman" pitchFamily="18" charset="0"/>
              </a:rPr>
              <a:t>Condition 2:</a:t>
            </a:r>
            <a:r>
              <a:rPr lang="zh-TW" altLang="en-US" dirty="0" smtClean="0">
                <a:latin typeface="Times New Roman" pitchFamily="18" charset="0"/>
                <a:cs typeface="Times New Roman" pitchFamily="18" charset="0"/>
              </a:rPr>
              <a:t> 有地標、迷宮設計 </a:t>
            </a:r>
            <a:r>
              <a:rPr lang="en-US" altLang="zh-TW" dirty="0" smtClean="0">
                <a:latin typeface="Times New Roman" pitchFamily="18" charset="0"/>
                <a:cs typeface="Times New Roman" pitchFamily="18" charset="0"/>
              </a:rPr>
              <a:t>maze3</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maze4</a:t>
            </a:r>
          </a:p>
          <a:p>
            <a:endParaRPr lang="en-US" altLang="zh-TW" dirty="0" smtClean="0">
              <a:latin typeface="Times New Roman" pitchFamily="18" charset="0"/>
              <a:cs typeface="Times New Roman" pitchFamily="18" charset="0"/>
            </a:endParaRPr>
          </a:p>
          <a:p>
            <a:r>
              <a:rPr lang="en-US" altLang="zh-TW" dirty="0" smtClean="0">
                <a:latin typeface="Times New Roman" pitchFamily="18" charset="0"/>
                <a:cs typeface="Times New Roman" pitchFamily="18" charset="0"/>
              </a:rPr>
              <a:t>Condition 3: </a:t>
            </a:r>
            <a:r>
              <a:rPr lang="zh-TW" altLang="en-US" dirty="0" smtClean="0">
                <a:latin typeface="Times New Roman" pitchFamily="18" charset="0"/>
                <a:cs typeface="Times New Roman" pitchFamily="18" charset="0"/>
              </a:rPr>
              <a:t>有地標和口頭上提醒、迷宮設計 </a:t>
            </a:r>
            <a:r>
              <a:rPr lang="en-US" altLang="zh-TW" dirty="0" smtClean="0">
                <a:latin typeface="Times New Roman" pitchFamily="18" charset="0"/>
                <a:cs typeface="Times New Roman" pitchFamily="18" charset="0"/>
              </a:rPr>
              <a:t>maze3</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		maze4 </a:t>
            </a:r>
            <a:endParaRPr lang="zh-TW" altLang="en-US" dirty="0">
              <a:latin typeface="Times New Roman" pitchFamily="18" charset="0"/>
              <a:cs typeface="Times New Roman" pitchFamily="18" charset="0"/>
            </a:endParaRPr>
          </a:p>
        </p:txBody>
      </p:sp>
      <p:sp>
        <p:nvSpPr>
          <p:cNvPr id="3" name="標題 2"/>
          <p:cNvSpPr>
            <a:spLocks noGrp="1"/>
          </p:cNvSpPr>
          <p:nvPr>
            <p:ph type="title"/>
          </p:nvPr>
        </p:nvSpPr>
        <p:spPr/>
        <p:txBody>
          <a:bodyPr>
            <a:normAutofit/>
          </a:bodyPr>
          <a:lstStyle/>
          <a:p>
            <a:pPr algn="ctr"/>
            <a:r>
              <a:rPr lang="en-US" altLang="zh-TW" dirty="0" smtClean="0"/>
              <a:t>Method</a:t>
            </a:r>
            <a:endParaRPr lang="zh-TW"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pPr algn="ctr">
              <a:buNone/>
            </a:pPr>
            <a:r>
              <a:rPr lang="zh-TW" altLang="en-US" dirty="0" smtClean="0">
                <a:latin typeface="Times New Roman" pitchFamily="18" charset="0"/>
                <a:cs typeface="Times New Roman" pitchFamily="18" charset="0"/>
              </a:rPr>
              <a:t>沒有出現地標 、迷宮設計 </a:t>
            </a:r>
            <a:r>
              <a:rPr lang="en-US" altLang="zh-TW" dirty="0" smtClean="0">
                <a:latin typeface="Times New Roman" pitchFamily="18" charset="0"/>
                <a:cs typeface="Times New Roman" pitchFamily="18" charset="0"/>
              </a:rPr>
              <a:t>maze 1</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maze2</a:t>
            </a:r>
          </a:p>
          <a:p>
            <a:pPr>
              <a:buNone/>
            </a:pPr>
            <a:endParaRPr lang="zh-TW" altLang="en-US" dirty="0"/>
          </a:p>
        </p:txBody>
      </p:sp>
      <p:sp>
        <p:nvSpPr>
          <p:cNvPr id="3" name="標題 2"/>
          <p:cNvSpPr>
            <a:spLocks noGrp="1"/>
          </p:cNvSpPr>
          <p:nvPr>
            <p:ph type="title"/>
          </p:nvPr>
        </p:nvSpPr>
        <p:spPr/>
        <p:txBody>
          <a:bodyPr>
            <a:normAutofit/>
          </a:bodyPr>
          <a:lstStyle/>
          <a:p>
            <a:pPr algn="ctr"/>
            <a:r>
              <a:rPr lang="en-US" altLang="zh-TW" dirty="0" smtClean="0"/>
              <a:t>Method</a:t>
            </a:r>
            <a:endParaRPr lang="zh-TW" altLang="en-US" dirty="0"/>
          </a:p>
        </p:txBody>
      </p:sp>
      <p:pic>
        <p:nvPicPr>
          <p:cNvPr id="4" name="圖片 3" descr="未命名.png"/>
          <p:cNvPicPr>
            <a:picLocks noChangeAspect="1"/>
          </p:cNvPicPr>
          <p:nvPr/>
        </p:nvPicPr>
        <p:blipFill>
          <a:blip r:embed="rId2" cstate="print"/>
          <a:stretch>
            <a:fillRect/>
          </a:stretch>
        </p:blipFill>
        <p:spPr>
          <a:xfrm>
            <a:off x="2627784" y="2276872"/>
            <a:ext cx="4201112" cy="3810532"/>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宣紙">
  <a:themeElements>
    <a:clrScheme name="宣紙">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宣紙">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宣紙">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486</TotalTime>
  <Words>1118</Words>
  <Application>Microsoft Office PowerPoint</Application>
  <PresentationFormat>如螢幕大小 (4:3)</PresentationFormat>
  <Paragraphs>236</Paragraphs>
  <Slides>21</Slides>
  <Notes>0</Notes>
  <HiddenSlides>0</HiddenSlides>
  <MMClips>0</MMClips>
  <ScaleCrop>false</ScaleCrop>
  <HeadingPairs>
    <vt:vector size="4" baseType="variant">
      <vt:variant>
        <vt:lpstr>佈景主題</vt:lpstr>
      </vt:variant>
      <vt:variant>
        <vt:i4>1</vt:i4>
      </vt:variant>
      <vt:variant>
        <vt:lpstr>投影片標題</vt:lpstr>
      </vt:variant>
      <vt:variant>
        <vt:i4>21</vt:i4>
      </vt:variant>
    </vt:vector>
  </HeadingPairs>
  <TitlesOfParts>
    <vt:vector size="22" baseType="lpstr">
      <vt:lpstr>宣紙</vt:lpstr>
      <vt:lpstr>The development of wayfinding abilities in children: Learning routes with and without landmarks</vt:lpstr>
      <vt:lpstr>Introduction</vt:lpstr>
      <vt:lpstr>Introduction</vt:lpstr>
      <vt:lpstr>Method</vt:lpstr>
      <vt:lpstr>Method</vt:lpstr>
      <vt:lpstr>Method</vt:lpstr>
      <vt:lpstr>Method</vt:lpstr>
      <vt:lpstr>Method</vt:lpstr>
      <vt:lpstr>Method</vt:lpstr>
      <vt:lpstr>Method</vt:lpstr>
      <vt:lpstr>Method</vt:lpstr>
      <vt:lpstr>Method</vt:lpstr>
      <vt:lpstr>Method</vt:lpstr>
      <vt:lpstr>Results</vt:lpstr>
      <vt:lpstr>Results</vt:lpstr>
      <vt:lpstr>Results</vt:lpstr>
      <vt:lpstr>Results</vt:lpstr>
      <vt:lpstr>Results</vt:lpstr>
      <vt:lpstr>Results</vt:lpstr>
      <vt:lpstr>Results</vt:lpstr>
      <vt:lpstr>Discussion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Administrator</dc:creator>
  <cp:lastModifiedBy>Administrator</cp:lastModifiedBy>
  <cp:revision>56</cp:revision>
  <dcterms:created xsi:type="dcterms:W3CDTF">2015-09-29T05:09:34Z</dcterms:created>
  <dcterms:modified xsi:type="dcterms:W3CDTF">2015-09-29T13:23:43Z</dcterms:modified>
</cp:coreProperties>
</file>